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0"/>
  </p:normalViewPr>
  <p:slideViewPr>
    <p:cSldViewPr snapToGrid="0">
      <p:cViewPr>
        <p:scale>
          <a:sx n="75" d="100"/>
          <a:sy n="75" d="100"/>
        </p:scale>
        <p:origin x="1914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A2A0F5-AC0D-9E3E-A55A-A120F7BE61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EF18946-4B8E-1C94-C5B5-8D039E2D8F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2AF7F0-4FD7-6FD6-4E12-A3C3557CA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8B8B-A9FD-4BAD-9AE8-266BA216E424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1F1732-94FB-34FD-2E3F-51C552A3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156870-C8F7-CB84-0DA0-CD9071D40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72E7-58B9-430F-96E6-157F31D09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0864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0C51B6-9ABD-2A72-2BE9-651FE8383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0963310-DCC4-2987-E469-5A03D3A12A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01DBB4-8BE8-ECFB-E63A-AE3FE4E1D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8B8B-A9FD-4BAD-9AE8-266BA216E424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8793BDF-52F0-341F-F638-68B379DF1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C4157FE-8882-6F61-E788-17C96D931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72E7-58B9-430F-96E6-157F31D09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0933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251C1C7-C145-00DB-53DB-1EB113BF68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49DA9F2-6C4B-5505-B101-66690202B7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5AD155-8EAC-F7F4-3C49-A19711309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8B8B-A9FD-4BAD-9AE8-266BA216E424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E1B1440-CC4C-17B5-235E-19DEF51C8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9B79656-E91E-5D03-EBED-CB2DC5B22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72E7-58B9-430F-96E6-157F31D09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3361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679BE7-D49F-EC75-6012-69E8962D6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0E6910B-F865-FB64-908B-ECDB0D5F4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05FC697-FA24-AB85-DCC9-E520BEAA4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8B8B-A9FD-4BAD-9AE8-266BA216E424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B7B02B-2961-5727-BFBE-7238A4EA5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75EBADB-8CC7-C1FA-04DC-F5527DBAC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72E7-58B9-430F-96E6-157F31D09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038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44CDE3-D2EB-EBED-539D-3D27E559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6A559B5-CA3C-6AC6-4725-D036E0EC6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3EA0D5-7DEA-60BC-4844-D3872E19A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8B8B-A9FD-4BAD-9AE8-266BA216E424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C1270F-12F7-F826-08A8-86C145EFB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4AF3ED-A45C-F553-B7DD-145930073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72E7-58B9-430F-96E6-157F31D09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1940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ED9FB1-EC1D-27D9-31E4-6EC854D65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29C859-7F8F-E36B-51C6-6687FB6545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7F75705-60A7-3F9D-F5C5-B7C3D4D1AD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A418925-2798-AB57-DEF9-AD3B98254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8B8B-A9FD-4BAD-9AE8-266BA216E424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965FED6-62BC-DF72-E7C3-BC6F8EEAC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D3D938F-6454-AD4F-9526-6B5AE4022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72E7-58B9-430F-96E6-157F31D09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4822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9983EC-FD86-132E-8C2F-80D3DAD53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B9B5247-68BD-27BA-55D1-00D27D550D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A2A47F7-D1E0-4835-0CA3-007E55A0B2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3F58929-3ECC-5559-758D-55B65027EE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3AE6DAB-143F-1095-108A-02447310D6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7030BB6-0100-741B-1DF3-B04355AC0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8B8B-A9FD-4BAD-9AE8-266BA216E424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41FB627-0165-B66F-9967-8C115A534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1746C49-C377-49ED-10C6-0858906DC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72E7-58B9-430F-96E6-157F31D09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9048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1CA917-554F-E8B5-811F-C9779913F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B49093B-944D-F634-AD0F-35EFBE8C7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8B8B-A9FD-4BAD-9AE8-266BA216E424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9EC82F7-BAAD-E6D7-6E38-1734C8BAE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FCEDE74-8771-BB86-9F99-E08441200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72E7-58B9-430F-96E6-157F31D09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377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198CB6C-B704-AFAF-F3EC-30FE5A5BF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8B8B-A9FD-4BAD-9AE8-266BA216E424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52338AD-B593-72C2-24BB-7FC30BB49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1BF3E49-8DEE-5E7A-76AB-F6E7507BE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72E7-58B9-430F-96E6-157F31D09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907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33C030-440F-697D-D98A-2CB1253CD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2A1A143-3BE1-4386-49BD-981D39508A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98B8C71-12AD-6729-24D0-A876A10F3E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0EC1367-62D6-9297-2490-DD6F6D71B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8B8B-A9FD-4BAD-9AE8-266BA216E424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A0C03D7-E5CF-9F34-1578-49A2824E4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F653F84-AFA8-ABF6-0682-AF6A6154F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72E7-58B9-430F-96E6-157F31D09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6550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F73D8D-31DA-DB69-3F0E-5B0935564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65D5A3F-B14C-FFC8-85C8-3617BBB796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EA289AA-4B89-FFBF-56DD-4D095813EB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35A0C0D-CE8F-9323-91F9-25D6ACFA4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58B8B-A9FD-4BAD-9AE8-266BA216E424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3AC76FF-E68F-8FDD-D9BF-BFB8BA457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5743884-A2B0-A4BC-0CBD-89CE26D72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172E7-58B9-430F-96E6-157F31D09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034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9796C65-371B-ECC1-96AF-5172BE477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9272A6-4E8D-23B6-B111-67C7F9DADF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2B9909-C872-9BE6-F09E-B00191DB75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658B8B-A9FD-4BAD-9AE8-266BA216E424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CFB225-B902-8ACA-31AF-4423DD5926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AB6B65-623F-BE43-B1BD-40EC4A9F38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E172E7-58B9-430F-96E6-157F31D09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5103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42CDF59-E4A5-C30E-4A37-5734BB38FD5B}"/>
              </a:ext>
            </a:extLst>
          </p:cNvPr>
          <p:cNvSpPr txBox="1"/>
          <p:nvPr/>
        </p:nvSpPr>
        <p:spPr>
          <a:xfrm>
            <a:off x="16101" y="0"/>
            <a:ext cx="236475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様式第２号（第５条関係）　事業計画書</a:t>
            </a:r>
          </a:p>
        </p:txBody>
      </p:sp>
      <p:graphicFrame>
        <p:nvGraphicFramePr>
          <p:cNvPr id="5" name="表 77">
            <a:extLst>
              <a:ext uri="{FF2B5EF4-FFF2-40B4-BE49-F238E27FC236}">
                <a16:creationId xmlns:a16="http://schemas.microsoft.com/office/drawing/2014/main" id="{63887833-7889-A243-FFA8-79AE088CA5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506813"/>
              </p:ext>
            </p:extLst>
          </p:nvPr>
        </p:nvGraphicFramePr>
        <p:xfrm>
          <a:off x="133350" y="297498"/>
          <a:ext cx="11899476" cy="64770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9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41235357"/>
                    </a:ext>
                  </a:extLst>
                </a:gridCol>
                <a:gridCol w="4500000">
                  <a:extLst>
                    <a:ext uri="{9D8B030D-6E8A-4147-A177-3AD203B41FA5}">
                      <a16:colId xmlns:a16="http://schemas.microsoft.com/office/drawing/2014/main" val="746130424"/>
                    </a:ext>
                  </a:extLst>
                </a:gridCol>
              </a:tblGrid>
              <a:tr h="332939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事業名称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endParaRPr kumimoji="1" lang="ja-JP" altLang="en-US" sz="14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7334539"/>
                  </a:ext>
                </a:extLst>
              </a:tr>
              <a:tr h="74661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事業概要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8104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該当する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SDGs</a:t>
                      </a: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のゴール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特に該当する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３つまでを選択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該当する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重点テーマ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ts val="1700"/>
                        </a:lnSpc>
                        <a:buFont typeface="+mj-ea"/>
                        <a:buAutoNum type="circleNumDbPlain"/>
                      </a:pPr>
                      <a:r>
                        <a:rPr kumimoji="1" lang="ja-JP" altLang="en-US" sz="11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教育・子育て支援や日々の暮らしにかかわる取組の充実など、若い世代の転入とその後の定住につながる施策</a:t>
                      </a:r>
                      <a:endParaRPr kumimoji="1" lang="en-US" altLang="ja-JP" sz="11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228600" indent="-228600">
                        <a:lnSpc>
                          <a:spcPts val="1700"/>
                        </a:lnSpc>
                        <a:buFont typeface="+mj-ea"/>
                        <a:buAutoNum type="circleNumDbPlain"/>
                      </a:pPr>
                      <a:r>
                        <a:rPr kumimoji="1" lang="ja-JP" altLang="en-US" sz="11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多様な人材（年齢、性別、国籍、障がいの有無など）の活躍や新たな官民連携事業・取組の創出など、地域の活力向上につながる施策</a:t>
                      </a:r>
                      <a:endParaRPr kumimoji="1" lang="en-US" altLang="ja-JP" sz="11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3780938"/>
                  </a:ext>
                </a:extLst>
              </a:tr>
              <a:tr h="888104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実施団体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団体ごとに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主な役割を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付記すること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5601068"/>
                  </a:ext>
                </a:extLst>
              </a:tr>
              <a:tr h="35882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事業内容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対象者</a:t>
                      </a:r>
                      <a:r>
                        <a:rPr kumimoji="1" lang="en-US" altLang="ja-JP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実施方法・内容</a:t>
                      </a:r>
                      <a:r>
                        <a:rPr kumimoji="1" lang="en-US" altLang="ja-JP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本欄に、事業イメージを図・写真を用いて分かりやすく表現すること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232988"/>
                  </a:ext>
                </a:extLst>
              </a:tr>
            </a:tbl>
          </a:graphicData>
        </a:graphic>
      </p:graphicFrame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84DF3B80-336A-9691-9763-D68D4D6DAB0B}"/>
              </a:ext>
            </a:extLst>
          </p:cNvPr>
          <p:cNvSpPr txBox="1"/>
          <p:nvPr/>
        </p:nvSpPr>
        <p:spPr>
          <a:xfrm>
            <a:off x="10790679" y="21791"/>
            <a:ext cx="141577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１ページ目／２ページ</a:t>
            </a:r>
          </a:p>
        </p:txBody>
      </p:sp>
      <p:sp>
        <p:nvSpPr>
          <p:cNvPr id="80" name="左中かっこ 79">
            <a:extLst>
              <a:ext uri="{FF2B5EF4-FFF2-40B4-BE49-F238E27FC236}">
                <a16:creationId xmlns:a16="http://schemas.microsoft.com/office/drawing/2014/main" id="{C4E04E41-2DE0-D799-0887-54ECEE788174}"/>
              </a:ext>
            </a:extLst>
          </p:cNvPr>
          <p:cNvSpPr/>
          <p:nvPr/>
        </p:nvSpPr>
        <p:spPr>
          <a:xfrm>
            <a:off x="-1409700" y="6858000"/>
            <a:ext cx="602141" cy="1233119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963C412A-2D45-6288-15EC-37192641A3D7}"/>
              </a:ext>
            </a:extLst>
          </p:cNvPr>
          <p:cNvSpPr txBox="1"/>
          <p:nvPr/>
        </p:nvSpPr>
        <p:spPr>
          <a:xfrm>
            <a:off x="-3745693" y="7153975"/>
            <a:ext cx="2336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「該当する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SDG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ｓのゴール」欄に、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アイコン＆テキストをこのまま貼り付けてください。</a:t>
            </a:r>
            <a:endParaRPr kumimoji="1" lang="ja-JP" altLang="en-US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AFFCA6A0-EC2C-F339-89BA-54AD640B6DBA}"/>
              </a:ext>
            </a:extLst>
          </p:cNvPr>
          <p:cNvSpPr/>
          <p:nvPr/>
        </p:nvSpPr>
        <p:spPr>
          <a:xfrm>
            <a:off x="12468225" y="1619250"/>
            <a:ext cx="247650" cy="24765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DD32A71-2AF6-27C7-33AD-51FB8E7AE77C}"/>
              </a:ext>
            </a:extLst>
          </p:cNvPr>
          <p:cNvGrpSpPr/>
          <p:nvPr/>
        </p:nvGrpSpPr>
        <p:grpSpPr>
          <a:xfrm>
            <a:off x="-547080" y="7059975"/>
            <a:ext cx="627407" cy="920708"/>
            <a:chOff x="-547080" y="7263175"/>
            <a:chExt cx="627407" cy="920708"/>
          </a:xfrm>
        </p:grpSpPr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C37CBC5A-9A13-0BD5-D517-191B1F2F5F6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547080" y="7263175"/>
              <a:ext cx="627407" cy="627407"/>
            </a:xfrm>
            <a:prstGeom prst="rect">
              <a:avLst/>
            </a:prstGeom>
          </p:spPr>
        </p:pic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F18DF33D-6BB0-1F3B-CE44-481765455431}"/>
                </a:ext>
              </a:extLst>
            </p:cNvPr>
            <p:cNvSpPr txBox="1"/>
            <p:nvPr/>
          </p:nvSpPr>
          <p:spPr>
            <a:xfrm>
              <a:off x="-482855" y="7906884"/>
              <a:ext cx="4989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貧困</a:t>
              </a: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AC3682F4-9B33-939B-B46B-2AF9C786314B}"/>
              </a:ext>
            </a:extLst>
          </p:cNvPr>
          <p:cNvGrpSpPr/>
          <p:nvPr/>
        </p:nvGrpSpPr>
        <p:grpSpPr>
          <a:xfrm>
            <a:off x="259003" y="7059974"/>
            <a:ext cx="627407" cy="920708"/>
            <a:chOff x="259003" y="7263174"/>
            <a:chExt cx="627407" cy="920708"/>
          </a:xfrm>
        </p:grpSpPr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F65F3775-6CF6-23F4-F661-D065387B477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9003" y="7263174"/>
              <a:ext cx="627407" cy="627407"/>
            </a:xfrm>
            <a:prstGeom prst="rect">
              <a:avLst/>
            </a:prstGeom>
          </p:spPr>
        </p:pic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CAC90C2C-0D69-C22B-7578-1098E45DFCEB}"/>
                </a:ext>
              </a:extLst>
            </p:cNvPr>
            <p:cNvSpPr txBox="1"/>
            <p:nvPr/>
          </p:nvSpPr>
          <p:spPr>
            <a:xfrm>
              <a:off x="323228" y="7906883"/>
              <a:ext cx="4989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飢餓</a:t>
              </a:r>
              <a:endPara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22793210-25D4-AF26-412D-9CBCD8B145EC}"/>
              </a:ext>
            </a:extLst>
          </p:cNvPr>
          <p:cNvGrpSpPr/>
          <p:nvPr/>
        </p:nvGrpSpPr>
        <p:grpSpPr>
          <a:xfrm>
            <a:off x="1014587" y="7059975"/>
            <a:ext cx="1050453" cy="921703"/>
            <a:chOff x="1014587" y="7263175"/>
            <a:chExt cx="1050453" cy="921703"/>
          </a:xfrm>
        </p:grpSpPr>
        <p:pic>
          <p:nvPicPr>
            <p:cNvPr id="46" name="図 45">
              <a:extLst>
                <a:ext uri="{FF2B5EF4-FFF2-40B4-BE49-F238E27FC236}">
                  <a16:creationId xmlns:a16="http://schemas.microsoft.com/office/drawing/2014/main" id="{43B63051-EDF9-0669-8D86-AC4F9002AF6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1222" y="7263175"/>
              <a:ext cx="637735" cy="637735"/>
            </a:xfrm>
            <a:prstGeom prst="rect">
              <a:avLst/>
            </a:prstGeom>
          </p:spPr>
        </p:pic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CF1E1286-C1BA-E770-5C45-D10D5E065F42}"/>
                </a:ext>
              </a:extLst>
            </p:cNvPr>
            <p:cNvSpPr txBox="1"/>
            <p:nvPr/>
          </p:nvSpPr>
          <p:spPr>
            <a:xfrm>
              <a:off x="1014587" y="7907879"/>
              <a:ext cx="105045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健康・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福祉</a:t>
              </a:r>
            </a:p>
          </p:txBody>
        </p:sp>
      </p:grpSp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2B50ED52-3859-2F5C-66EE-112541E4FA84}"/>
              </a:ext>
            </a:extLst>
          </p:cNvPr>
          <p:cNvGrpSpPr/>
          <p:nvPr/>
        </p:nvGrpSpPr>
        <p:grpSpPr>
          <a:xfrm>
            <a:off x="1951351" y="7059975"/>
            <a:ext cx="627407" cy="920705"/>
            <a:chOff x="1951351" y="7263175"/>
            <a:chExt cx="627407" cy="920705"/>
          </a:xfrm>
        </p:grpSpPr>
        <p:pic>
          <p:nvPicPr>
            <p:cNvPr id="49" name="図 48">
              <a:extLst>
                <a:ext uri="{FF2B5EF4-FFF2-40B4-BE49-F238E27FC236}">
                  <a16:creationId xmlns:a16="http://schemas.microsoft.com/office/drawing/2014/main" id="{B8E585FD-9D26-7D9F-361A-78F2E329D30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51351" y="7263175"/>
              <a:ext cx="627407" cy="627407"/>
            </a:xfrm>
            <a:prstGeom prst="rect">
              <a:avLst/>
            </a:prstGeom>
          </p:spPr>
        </p:pic>
        <p:sp>
          <p:nvSpPr>
            <p:cNvPr id="50" name="テキスト ボックス 49">
              <a:extLst>
                <a:ext uri="{FF2B5EF4-FFF2-40B4-BE49-F238E27FC236}">
                  <a16:creationId xmlns:a16="http://schemas.microsoft.com/office/drawing/2014/main" id="{0ADDA18B-226C-3EE5-E916-61EC97BC3592}"/>
                </a:ext>
              </a:extLst>
            </p:cNvPr>
            <p:cNvSpPr txBox="1"/>
            <p:nvPr/>
          </p:nvSpPr>
          <p:spPr>
            <a:xfrm>
              <a:off x="2017994" y="7906881"/>
              <a:ext cx="4989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教育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51" name="グループ化 50">
            <a:extLst>
              <a:ext uri="{FF2B5EF4-FFF2-40B4-BE49-F238E27FC236}">
                <a16:creationId xmlns:a16="http://schemas.microsoft.com/office/drawing/2014/main" id="{C5AB03C7-326C-455B-6C0D-15F80887EA89}"/>
              </a:ext>
            </a:extLst>
          </p:cNvPr>
          <p:cNvGrpSpPr/>
          <p:nvPr/>
        </p:nvGrpSpPr>
        <p:grpSpPr>
          <a:xfrm>
            <a:off x="2635899" y="7060611"/>
            <a:ext cx="945475" cy="920069"/>
            <a:chOff x="2635899" y="7263811"/>
            <a:chExt cx="945475" cy="920069"/>
          </a:xfrm>
        </p:grpSpPr>
        <p:pic>
          <p:nvPicPr>
            <p:cNvPr id="52" name="図 51">
              <a:extLst>
                <a:ext uri="{FF2B5EF4-FFF2-40B4-BE49-F238E27FC236}">
                  <a16:creationId xmlns:a16="http://schemas.microsoft.com/office/drawing/2014/main" id="{423E3CEC-A352-D848-7A4B-47A0280B796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4934" y="7263811"/>
              <a:ext cx="627407" cy="627407"/>
            </a:xfrm>
            <a:prstGeom prst="rect">
              <a:avLst/>
            </a:prstGeom>
          </p:spPr>
        </p:pic>
        <p:sp>
          <p:nvSpPr>
            <p:cNvPr id="53" name="テキスト ボックス 52">
              <a:extLst>
                <a:ext uri="{FF2B5EF4-FFF2-40B4-BE49-F238E27FC236}">
                  <a16:creationId xmlns:a16="http://schemas.microsoft.com/office/drawing/2014/main" id="{AC52DE1D-415D-DEE3-23E4-23AC77D648DC}"/>
                </a:ext>
              </a:extLst>
            </p:cNvPr>
            <p:cNvSpPr txBox="1"/>
            <p:nvPr/>
          </p:nvSpPr>
          <p:spPr>
            <a:xfrm>
              <a:off x="2635899" y="7906881"/>
              <a:ext cx="945475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ジェンダー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97D18C9E-380E-71A1-F719-725F5294F701}"/>
              </a:ext>
            </a:extLst>
          </p:cNvPr>
          <p:cNvGrpSpPr/>
          <p:nvPr/>
        </p:nvGrpSpPr>
        <p:grpSpPr>
          <a:xfrm>
            <a:off x="3479482" y="7059974"/>
            <a:ext cx="945475" cy="920706"/>
            <a:chOff x="3479482" y="7263174"/>
            <a:chExt cx="945475" cy="920706"/>
          </a:xfrm>
        </p:grpSpPr>
        <p:pic>
          <p:nvPicPr>
            <p:cNvPr id="55" name="図 54">
              <a:extLst>
                <a:ext uri="{FF2B5EF4-FFF2-40B4-BE49-F238E27FC236}">
                  <a16:creationId xmlns:a16="http://schemas.microsoft.com/office/drawing/2014/main" id="{3CDCBBCE-6276-1E0B-F0DA-263F4BE95B0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38517" y="7263174"/>
              <a:ext cx="627407" cy="627407"/>
            </a:xfrm>
            <a:prstGeom prst="rect">
              <a:avLst/>
            </a:prstGeom>
          </p:spPr>
        </p:pic>
        <p:sp>
          <p:nvSpPr>
            <p:cNvPr id="56" name="テキスト ボックス 55">
              <a:extLst>
                <a:ext uri="{FF2B5EF4-FFF2-40B4-BE49-F238E27FC236}">
                  <a16:creationId xmlns:a16="http://schemas.microsoft.com/office/drawing/2014/main" id="{4C2D9D59-595B-B94E-FC8D-BE7187966B41}"/>
                </a:ext>
              </a:extLst>
            </p:cNvPr>
            <p:cNvSpPr txBox="1"/>
            <p:nvPr/>
          </p:nvSpPr>
          <p:spPr>
            <a:xfrm>
              <a:off x="3479482" y="7906881"/>
              <a:ext cx="945475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水・衛生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4D855EA7-6EFC-1517-4A27-B1C55CFA8CAD}"/>
              </a:ext>
            </a:extLst>
          </p:cNvPr>
          <p:cNvGrpSpPr/>
          <p:nvPr/>
        </p:nvGrpSpPr>
        <p:grpSpPr>
          <a:xfrm>
            <a:off x="4328504" y="7044108"/>
            <a:ext cx="945475" cy="936572"/>
            <a:chOff x="4328504" y="7247308"/>
            <a:chExt cx="945475" cy="936572"/>
          </a:xfrm>
        </p:grpSpPr>
        <p:pic>
          <p:nvPicPr>
            <p:cNvPr id="58" name="図 57">
              <a:extLst>
                <a:ext uri="{FF2B5EF4-FFF2-40B4-BE49-F238E27FC236}">
                  <a16:creationId xmlns:a16="http://schemas.microsoft.com/office/drawing/2014/main" id="{384F7E0C-F69D-981D-8488-4BA7E9BEFE5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87539" y="7247308"/>
              <a:ext cx="627407" cy="627407"/>
            </a:xfrm>
            <a:prstGeom prst="rect">
              <a:avLst/>
            </a:prstGeom>
          </p:spPr>
        </p:pic>
        <p:sp>
          <p:nvSpPr>
            <p:cNvPr id="59" name="テキスト ボックス 58">
              <a:extLst>
                <a:ext uri="{FF2B5EF4-FFF2-40B4-BE49-F238E27FC236}">
                  <a16:creationId xmlns:a16="http://schemas.microsoft.com/office/drawing/2014/main" id="{45AB8997-60EF-93E1-4AC3-9BA02C190B58}"/>
                </a:ext>
              </a:extLst>
            </p:cNvPr>
            <p:cNvSpPr txBox="1"/>
            <p:nvPr/>
          </p:nvSpPr>
          <p:spPr>
            <a:xfrm>
              <a:off x="4328504" y="7906881"/>
              <a:ext cx="945475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エネルギー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0EDCE7E9-4966-F2B1-E337-C551D31B8C4B}"/>
              </a:ext>
            </a:extLst>
          </p:cNvPr>
          <p:cNvGrpSpPr/>
          <p:nvPr/>
        </p:nvGrpSpPr>
        <p:grpSpPr>
          <a:xfrm>
            <a:off x="5149284" y="7062214"/>
            <a:ext cx="945475" cy="936572"/>
            <a:chOff x="5149284" y="7265414"/>
            <a:chExt cx="945475" cy="936572"/>
          </a:xfrm>
        </p:grpSpPr>
        <p:pic>
          <p:nvPicPr>
            <p:cNvPr id="61" name="図 60">
              <a:extLst>
                <a:ext uri="{FF2B5EF4-FFF2-40B4-BE49-F238E27FC236}">
                  <a16:creationId xmlns:a16="http://schemas.microsoft.com/office/drawing/2014/main" id="{40CE38A9-9B09-26A7-6A80-C2BF9627D6E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08319" y="7265414"/>
              <a:ext cx="627407" cy="627407"/>
            </a:xfrm>
            <a:prstGeom prst="rect">
              <a:avLst/>
            </a:prstGeom>
          </p:spPr>
        </p:pic>
        <p:sp>
          <p:nvSpPr>
            <p:cNvPr id="82" name="テキスト ボックス 81">
              <a:extLst>
                <a:ext uri="{FF2B5EF4-FFF2-40B4-BE49-F238E27FC236}">
                  <a16:creationId xmlns:a16="http://schemas.microsoft.com/office/drawing/2014/main" id="{33ECEFE7-54FF-DCA8-282B-D617FB2F747E}"/>
                </a:ext>
              </a:extLst>
            </p:cNvPr>
            <p:cNvSpPr txBox="1"/>
            <p:nvPr/>
          </p:nvSpPr>
          <p:spPr>
            <a:xfrm>
              <a:off x="5149284" y="7924987"/>
              <a:ext cx="945475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雇用・経済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83" name="グループ化 82">
            <a:extLst>
              <a:ext uri="{FF2B5EF4-FFF2-40B4-BE49-F238E27FC236}">
                <a16:creationId xmlns:a16="http://schemas.microsoft.com/office/drawing/2014/main" id="{E77D248C-DE5E-68DC-8D1B-23085438EEF1}"/>
              </a:ext>
            </a:extLst>
          </p:cNvPr>
          <p:cNvGrpSpPr/>
          <p:nvPr/>
        </p:nvGrpSpPr>
        <p:grpSpPr>
          <a:xfrm>
            <a:off x="5968220" y="7050072"/>
            <a:ext cx="945475" cy="930607"/>
            <a:chOff x="5968220" y="7253272"/>
            <a:chExt cx="945475" cy="930607"/>
          </a:xfrm>
        </p:grpSpPr>
        <p:pic>
          <p:nvPicPr>
            <p:cNvPr id="84" name="図 83">
              <a:extLst>
                <a:ext uri="{FF2B5EF4-FFF2-40B4-BE49-F238E27FC236}">
                  <a16:creationId xmlns:a16="http://schemas.microsoft.com/office/drawing/2014/main" id="{997E2564-EDF0-6280-9AFB-DC74442DAEB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23655" y="7253272"/>
              <a:ext cx="634607" cy="634607"/>
            </a:xfrm>
            <a:prstGeom prst="rect">
              <a:avLst/>
            </a:prstGeom>
          </p:spPr>
        </p:pic>
        <p:sp>
          <p:nvSpPr>
            <p:cNvPr id="85" name="テキスト ボックス 84">
              <a:extLst>
                <a:ext uri="{FF2B5EF4-FFF2-40B4-BE49-F238E27FC236}">
                  <a16:creationId xmlns:a16="http://schemas.microsoft.com/office/drawing/2014/main" id="{B340BA9C-7C30-FD42-5CEC-CD7752E8A72D}"/>
                </a:ext>
              </a:extLst>
            </p:cNvPr>
            <p:cNvSpPr txBox="1"/>
            <p:nvPr/>
          </p:nvSpPr>
          <p:spPr>
            <a:xfrm>
              <a:off x="5968220" y="7906880"/>
              <a:ext cx="945475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産業基盤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7F063C50-4B3A-BAB5-7F46-F100E0BB7E66}"/>
              </a:ext>
            </a:extLst>
          </p:cNvPr>
          <p:cNvGrpSpPr/>
          <p:nvPr/>
        </p:nvGrpSpPr>
        <p:grpSpPr>
          <a:xfrm>
            <a:off x="6802750" y="7062214"/>
            <a:ext cx="945475" cy="919464"/>
            <a:chOff x="6802750" y="7265414"/>
            <a:chExt cx="945475" cy="919464"/>
          </a:xfrm>
        </p:grpSpPr>
        <p:pic>
          <p:nvPicPr>
            <p:cNvPr id="87" name="図 86">
              <a:extLst>
                <a:ext uri="{FF2B5EF4-FFF2-40B4-BE49-F238E27FC236}">
                  <a16:creationId xmlns:a16="http://schemas.microsoft.com/office/drawing/2014/main" id="{3E24EC61-EC9A-670F-7A91-58F934459CA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56621" y="7265414"/>
              <a:ext cx="637735" cy="637735"/>
            </a:xfrm>
            <a:prstGeom prst="rect">
              <a:avLst/>
            </a:prstGeom>
          </p:spPr>
        </p:pic>
        <p:sp>
          <p:nvSpPr>
            <p:cNvPr id="88" name="テキスト ボックス 87">
              <a:extLst>
                <a:ext uri="{FF2B5EF4-FFF2-40B4-BE49-F238E27FC236}">
                  <a16:creationId xmlns:a16="http://schemas.microsoft.com/office/drawing/2014/main" id="{63ABC313-B557-F764-4393-D51919FFC805}"/>
                </a:ext>
              </a:extLst>
            </p:cNvPr>
            <p:cNvSpPr txBox="1"/>
            <p:nvPr/>
          </p:nvSpPr>
          <p:spPr>
            <a:xfrm>
              <a:off x="6802750" y="7907879"/>
              <a:ext cx="945475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平等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89" name="グループ化 88">
            <a:extLst>
              <a:ext uri="{FF2B5EF4-FFF2-40B4-BE49-F238E27FC236}">
                <a16:creationId xmlns:a16="http://schemas.microsoft.com/office/drawing/2014/main" id="{36EB54A9-0C87-FD99-D89B-393667D2C0B2}"/>
              </a:ext>
            </a:extLst>
          </p:cNvPr>
          <p:cNvGrpSpPr/>
          <p:nvPr/>
        </p:nvGrpSpPr>
        <p:grpSpPr>
          <a:xfrm>
            <a:off x="7565954" y="7062215"/>
            <a:ext cx="1103126" cy="916498"/>
            <a:chOff x="7565954" y="7265415"/>
            <a:chExt cx="1103126" cy="916498"/>
          </a:xfrm>
        </p:grpSpPr>
        <p:pic>
          <p:nvPicPr>
            <p:cNvPr id="90" name="図 89">
              <a:extLst>
                <a:ext uri="{FF2B5EF4-FFF2-40B4-BE49-F238E27FC236}">
                  <a16:creationId xmlns:a16="http://schemas.microsoft.com/office/drawing/2014/main" id="{CD2B8576-74A7-4891-88A0-49BDF1CC9516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06750" y="7265415"/>
              <a:ext cx="627407" cy="627407"/>
            </a:xfrm>
            <a:prstGeom prst="rect">
              <a:avLst/>
            </a:prstGeom>
          </p:spPr>
        </p:pic>
        <p:sp>
          <p:nvSpPr>
            <p:cNvPr id="91" name="テキスト ボックス 90">
              <a:extLst>
                <a:ext uri="{FF2B5EF4-FFF2-40B4-BE49-F238E27FC236}">
                  <a16:creationId xmlns:a16="http://schemas.microsoft.com/office/drawing/2014/main" id="{F37737F0-003F-5E49-1CD4-575CF043067C}"/>
                </a:ext>
              </a:extLst>
            </p:cNvPr>
            <p:cNvSpPr txBox="1"/>
            <p:nvPr/>
          </p:nvSpPr>
          <p:spPr>
            <a:xfrm>
              <a:off x="7565954" y="7920303"/>
              <a:ext cx="1103126" cy="261610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持続可能都市</a:t>
              </a:r>
              <a:endPara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92" name="グループ化 91">
            <a:extLst>
              <a:ext uri="{FF2B5EF4-FFF2-40B4-BE49-F238E27FC236}">
                <a16:creationId xmlns:a16="http://schemas.microsoft.com/office/drawing/2014/main" id="{9739744C-C647-958B-C13E-ABC702D94081}"/>
              </a:ext>
            </a:extLst>
          </p:cNvPr>
          <p:cNvGrpSpPr/>
          <p:nvPr/>
        </p:nvGrpSpPr>
        <p:grpSpPr>
          <a:xfrm>
            <a:off x="8493655" y="7073737"/>
            <a:ext cx="945475" cy="907941"/>
            <a:chOff x="8493655" y="7276937"/>
            <a:chExt cx="945475" cy="907941"/>
          </a:xfrm>
        </p:grpSpPr>
        <p:pic>
          <p:nvPicPr>
            <p:cNvPr id="93" name="図 92">
              <a:extLst>
                <a:ext uri="{FF2B5EF4-FFF2-40B4-BE49-F238E27FC236}">
                  <a16:creationId xmlns:a16="http://schemas.microsoft.com/office/drawing/2014/main" id="{BD0C3265-41DA-D4F7-A891-0D2952F91616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53683" y="7276937"/>
              <a:ext cx="625421" cy="625421"/>
            </a:xfrm>
            <a:prstGeom prst="rect">
              <a:avLst/>
            </a:prstGeom>
          </p:spPr>
        </p:pic>
        <p:sp>
          <p:nvSpPr>
            <p:cNvPr id="94" name="テキスト ボックス 93">
              <a:extLst>
                <a:ext uri="{FF2B5EF4-FFF2-40B4-BE49-F238E27FC236}">
                  <a16:creationId xmlns:a16="http://schemas.microsoft.com/office/drawing/2014/main" id="{BB9DC5E6-25FE-1114-6CBB-562225E8AD3B}"/>
                </a:ext>
              </a:extLst>
            </p:cNvPr>
            <p:cNvSpPr txBox="1"/>
            <p:nvPr/>
          </p:nvSpPr>
          <p:spPr>
            <a:xfrm>
              <a:off x="8493655" y="7907879"/>
              <a:ext cx="945475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消費・生産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95" name="グループ化 94">
            <a:extLst>
              <a:ext uri="{FF2B5EF4-FFF2-40B4-BE49-F238E27FC236}">
                <a16:creationId xmlns:a16="http://schemas.microsoft.com/office/drawing/2014/main" id="{26E0844E-E1B5-7EAD-3D36-AEE60172E0EB}"/>
              </a:ext>
            </a:extLst>
          </p:cNvPr>
          <p:cNvGrpSpPr/>
          <p:nvPr/>
        </p:nvGrpSpPr>
        <p:grpSpPr>
          <a:xfrm>
            <a:off x="9337645" y="7060958"/>
            <a:ext cx="945475" cy="919721"/>
            <a:chOff x="9337645" y="7264158"/>
            <a:chExt cx="945475" cy="919721"/>
          </a:xfrm>
        </p:grpSpPr>
        <p:pic>
          <p:nvPicPr>
            <p:cNvPr id="96" name="図 95">
              <a:extLst>
                <a:ext uri="{FF2B5EF4-FFF2-40B4-BE49-F238E27FC236}">
                  <a16:creationId xmlns:a16="http://schemas.microsoft.com/office/drawing/2014/main" id="{4C76596B-FEC2-06A0-0545-2994E42E21EC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93916" y="7264158"/>
              <a:ext cx="627407" cy="627407"/>
            </a:xfrm>
            <a:prstGeom prst="rect">
              <a:avLst/>
            </a:prstGeom>
          </p:spPr>
        </p:pic>
        <p:sp>
          <p:nvSpPr>
            <p:cNvPr id="97" name="テキスト ボックス 96">
              <a:extLst>
                <a:ext uri="{FF2B5EF4-FFF2-40B4-BE49-F238E27FC236}">
                  <a16:creationId xmlns:a16="http://schemas.microsoft.com/office/drawing/2014/main" id="{CC3DB9F8-9126-B273-35B6-44192F94B68A}"/>
                </a:ext>
              </a:extLst>
            </p:cNvPr>
            <p:cNvSpPr txBox="1"/>
            <p:nvPr/>
          </p:nvSpPr>
          <p:spPr>
            <a:xfrm>
              <a:off x="9337645" y="7906880"/>
              <a:ext cx="945475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気候変動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98" name="グループ化 97">
            <a:extLst>
              <a:ext uri="{FF2B5EF4-FFF2-40B4-BE49-F238E27FC236}">
                <a16:creationId xmlns:a16="http://schemas.microsoft.com/office/drawing/2014/main" id="{909DA484-C1AA-1427-65D9-D3E32CC304B7}"/>
              </a:ext>
            </a:extLst>
          </p:cNvPr>
          <p:cNvGrpSpPr/>
          <p:nvPr/>
        </p:nvGrpSpPr>
        <p:grpSpPr>
          <a:xfrm>
            <a:off x="10182610" y="7050072"/>
            <a:ext cx="945475" cy="930606"/>
            <a:chOff x="10182610" y="7253272"/>
            <a:chExt cx="945475" cy="930606"/>
          </a:xfrm>
        </p:grpSpPr>
        <p:pic>
          <p:nvPicPr>
            <p:cNvPr id="99" name="図 98">
              <a:extLst>
                <a:ext uri="{FF2B5EF4-FFF2-40B4-BE49-F238E27FC236}">
                  <a16:creationId xmlns:a16="http://schemas.microsoft.com/office/drawing/2014/main" id="{538E9135-CCBE-265B-88F4-158ADB8964C4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2938" y="7253272"/>
              <a:ext cx="617999" cy="617999"/>
            </a:xfrm>
            <a:prstGeom prst="rect">
              <a:avLst/>
            </a:prstGeom>
          </p:spPr>
        </p:pic>
        <p:sp>
          <p:nvSpPr>
            <p:cNvPr id="100" name="テキスト ボックス 99">
              <a:extLst>
                <a:ext uri="{FF2B5EF4-FFF2-40B4-BE49-F238E27FC236}">
                  <a16:creationId xmlns:a16="http://schemas.microsoft.com/office/drawing/2014/main" id="{1053FD97-0000-1B0D-6D57-FDF44FC88D63}"/>
                </a:ext>
              </a:extLst>
            </p:cNvPr>
            <p:cNvSpPr txBox="1"/>
            <p:nvPr/>
          </p:nvSpPr>
          <p:spPr>
            <a:xfrm>
              <a:off x="10182610" y="7906879"/>
              <a:ext cx="945475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海洋資源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101" name="グループ化 100">
            <a:extLst>
              <a:ext uri="{FF2B5EF4-FFF2-40B4-BE49-F238E27FC236}">
                <a16:creationId xmlns:a16="http://schemas.microsoft.com/office/drawing/2014/main" id="{F8183F91-42B1-3F1D-A3E6-A787F97A3030}"/>
              </a:ext>
            </a:extLst>
          </p:cNvPr>
          <p:cNvGrpSpPr/>
          <p:nvPr/>
        </p:nvGrpSpPr>
        <p:grpSpPr>
          <a:xfrm>
            <a:off x="11028998" y="7044108"/>
            <a:ext cx="945475" cy="932907"/>
            <a:chOff x="11028998" y="7247308"/>
            <a:chExt cx="945475" cy="932907"/>
          </a:xfrm>
        </p:grpSpPr>
        <p:pic>
          <p:nvPicPr>
            <p:cNvPr id="102" name="図 101">
              <a:extLst>
                <a:ext uri="{FF2B5EF4-FFF2-40B4-BE49-F238E27FC236}">
                  <a16:creationId xmlns:a16="http://schemas.microsoft.com/office/drawing/2014/main" id="{B449DA98-7D0E-63B6-B904-D4DF329604E0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87885" y="7247308"/>
              <a:ext cx="627407" cy="627407"/>
            </a:xfrm>
            <a:prstGeom prst="rect">
              <a:avLst/>
            </a:prstGeom>
          </p:spPr>
        </p:pic>
        <p:sp>
          <p:nvSpPr>
            <p:cNvPr id="103" name="テキスト ボックス 102">
              <a:extLst>
                <a:ext uri="{FF2B5EF4-FFF2-40B4-BE49-F238E27FC236}">
                  <a16:creationId xmlns:a16="http://schemas.microsoft.com/office/drawing/2014/main" id="{127FC086-B879-84F4-A4B7-72671A91745E}"/>
                </a:ext>
              </a:extLst>
            </p:cNvPr>
            <p:cNvSpPr txBox="1"/>
            <p:nvPr/>
          </p:nvSpPr>
          <p:spPr>
            <a:xfrm>
              <a:off x="11028998" y="7903216"/>
              <a:ext cx="945475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陸上資源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104" name="グループ化 103">
            <a:extLst>
              <a:ext uri="{FF2B5EF4-FFF2-40B4-BE49-F238E27FC236}">
                <a16:creationId xmlns:a16="http://schemas.microsoft.com/office/drawing/2014/main" id="{DEE22028-D348-B62F-396E-434734875C9E}"/>
              </a:ext>
            </a:extLst>
          </p:cNvPr>
          <p:cNvGrpSpPr/>
          <p:nvPr/>
        </p:nvGrpSpPr>
        <p:grpSpPr>
          <a:xfrm>
            <a:off x="11845800" y="7044108"/>
            <a:ext cx="945475" cy="945607"/>
            <a:chOff x="11845800" y="7247308"/>
            <a:chExt cx="945475" cy="945607"/>
          </a:xfrm>
        </p:grpSpPr>
        <p:pic>
          <p:nvPicPr>
            <p:cNvPr id="105" name="図 104">
              <a:extLst>
                <a:ext uri="{FF2B5EF4-FFF2-40B4-BE49-F238E27FC236}">
                  <a16:creationId xmlns:a16="http://schemas.microsoft.com/office/drawing/2014/main" id="{45777306-32A8-6B01-908C-B637BB35650F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003221" y="7247308"/>
              <a:ext cx="630635" cy="630635"/>
            </a:xfrm>
            <a:prstGeom prst="rect">
              <a:avLst/>
            </a:prstGeom>
          </p:spPr>
        </p:pic>
        <p:sp>
          <p:nvSpPr>
            <p:cNvPr id="106" name="テキスト ボックス 105">
              <a:extLst>
                <a:ext uri="{FF2B5EF4-FFF2-40B4-BE49-F238E27FC236}">
                  <a16:creationId xmlns:a16="http://schemas.microsoft.com/office/drawing/2014/main" id="{6D0524B1-A455-E647-7F2E-A5816056E79B}"/>
                </a:ext>
              </a:extLst>
            </p:cNvPr>
            <p:cNvSpPr txBox="1"/>
            <p:nvPr/>
          </p:nvSpPr>
          <p:spPr>
            <a:xfrm>
              <a:off x="11845800" y="7915916"/>
              <a:ext cx="945475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平和・公正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107" name="グループ化 106">
            <a:extLst>
              <a:ext uri="{FF2B5EF4-FFF2-40B4-BE49-F238E27FC236}">
                <a16:creationId xmlns:a16="http://schemas.microsoft.com/office/drawing/2014/main" id="{1CC89C7D-E7EB-321D-3825-79769A69E030}"/>
              </a:ext>
            </a:extLst>
          </p:cNvPr>
          <p:cNvGrpSpPr/>
          <p:nvPr/>
        </p:nvGrpSpPr>
        <p:grpSpPr>
          <a:xfrm>
            <a:off x="12594767" y="7044108"/>
            <a:ext cx="1103126" cy="912969"/>
            <a:chOff x="12594767" y="7247308"/>
            <a:chExt cx="1103126" cy="912969"/>
          </a:xfrm>
        </p:grpSpPr>
        <p:pic>
          <p:nvPicPr>
            <p:cNvPr id="108" name="図 107">
              <a:extLst>
                <a:ext uri="{FF2B5EF4-FFF2-40B4-BE49-F238E27FC236}">
                  <a16:creationId xmlns:a16="http://schemas.microsoft.com/office/drawing/2014/main" id="{3D6E7811-88CF-D6A0-D199-7861D34515E1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828565" y="7247308"/>
              <a:ext cx="642255" cy="642255"/>
            </a:xfrm>
            <a:prstGeom prst="rect">
              <a:avLst/>
            </a:prstGeom>
          </p:spPr>
        </p:pic>
        <p:sp>
          <p:nvSpPr>
            <p:cNvPr id="109" name="テキスト ボックス 108">
              <a:extLst>
                <a:ext uri="{FF2B5EF4-FFF2-40B4-BE49-F238E27FC236}">
                  <a16:creationId xmlns:a16="http://schemas.microsoft.com/office/drawing/2014/main" id="{EF5D2869-B491-1FC5-F41C-A05E73A87ECB}"/>
                </a:ext>
              </a:extLst>
            </p:cNvPr>
            <p:cNvSpPr txBox="1"/>
            <p:nvPr/>
          </p:nvSpPr>
          <p:spPr>
            <a:xfrm>
              <a:off x="12594767" y="7929445"/>
              <a:ext cx="1103126" cy="2308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パートナーシップ</a:t>
              </a:r>
              <a:endParaRPr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2045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42CDF59-E4A5-C30E-4A37-5734BB38FD5B}"/>
              </a:ext>
            </a:extLst>
          </p:cNvPr>
          <p:cNvSpPr txBox="1"/>
          <p:nvPr/>
        </p:nvSpPr>
        <p:spPr>
          <a:xfrm>
            <a:off x="16101" y="0"/>
            <a:ext cx="236475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様式第２号（第５条関係）　事業計画書</a:t>
            </a:r>
          </a:p>
        </p:txBody>
      </p:sp>
      <p:graphicFrame>
        <p:nvGraphicFramePr>
          <p:cNvPr id="5" name="表 77">
            <a:extLst>
              <a:ext uri="{FF2B5EF4-FFF2-40B4-BE49-F238E27FC236}">
                <a16:creationId xmlns:a16="http://schemas.microsoft.com/office/drawing/2014/main" id="{63887833-7889-A243-FFA8-79AE088CA5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1628416"/>
              </p:ext>
            </p:extLst>
          </p:nvPr>
        </p:nvGraphicFramePr>
        <p:xfrm>
          <a:off x="133350" y="297498"/>
          <a:ext cx="11899476" cy="61058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9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123535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063889374"/>
                    </a:ext>
                  </a:extLst>
                </a:gridCol>
                <a:gridCol w="1500000">
                  <a:extLst>
                    <a:ext uri="{9D8B030D-6E8A-4147-A177-3AD203B41FA5}">
                      <a16:colId xmlns:a16="http://schemas.microsoft.com/office/drawing/2014/main" val="746130424"/>
                    </a:ext>
                  </a:extLst>
                </a:gridCol>
                <a:gridCol w="1500000">
                  <a:extLst>
                    <a:ext uri="{9D8B030D-6E8A-4147-A177-3AD203B41FA5}">
                      <a16:colId xmlns:a16="http://schemas.microsoft.com/office/drawing/2014/main" val="3768991716"/>
                    </a:ext>
                  </a:extLst>
                </a:gridCol>
                <a:gridCol w="1500000">
                  <a:extLst>
                    <a:ext uri="{9D8B030D-6E8A-4147-A177-3AD203B41FA5}">
                      <a16:colId xmlns:a16="http://schemas.microsoft.com/office/drawing/2014/main" val="718204335"/>
                    </a:ext>
                  </a:extLst>
                </a:gridCol>
              </a:tblGrid>
              <a:tr h="252000">
                <a:tc rowSpan="3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期待される効果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en-US" altLang="ja-JP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【SDGs</a:t>
                      </a: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のゴールに対して</a:t>
                      </a:r>
                      <a:r>
                        <a:rPr kumimoji="1" lang="en-US" altLang="ja-JP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</a:p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en-US" altLang="ja-JP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重点テーマに対して</a:t>
                      </a:r>
                      <a:r>
                        <a:rPr kumimoji="1" lang="en-US" altLang="ja-JP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</a:p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成果指標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buFontTx/>
                        <a:buNone/>
                      </a:pPr>
                      <a:r>
                        <a:rPr kumimoji="1" lang="en-US" altLang="ja-JP" sz="105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05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左記に関連があり、可能な限り定量的に測定できる指標を２つ設定すること</a:t>
                      </a:r>
                      <a:endParaRPr kumimoji="1" lang="en-US" altLang="ja-JP" sz="11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1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指標</a:t>
                      </a:r>
                      <a:endParaRPr kumimoji="1" lang="en-US" altLang="ja-JP" sz="11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1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目標値</a:t>
                      </a:r>
                      <a:endParaRPr kumimoji="1" lang="en-US" altLang="ja-JP" sz="11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1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測定時点</a:t>
                      </a:r>
                      <a:endParaRPr kumimoji="1" lang="en-US" altLang="ja-JP" sz="11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3780938"/>
                  </a:ext>
                </a:extLst>
              </a:tr>
              <a:tr h="90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2200331"/>
                  </a:ext>
                </a:extLst>
              </a:tr>
              <a:tr h="90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②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5365434"/>
                  </a:ext>
                </a:extLst>
              </a:tr>
              <a:tr h="3204307">
                <a:tc row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スケジュール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05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下表内に、矢印等の図形を用いて分かりやすく表現すること</a:t>
                      </a:r>
                      <a:endParaRPr kumimoji="1" lang="en-US" altLang="ja-JP" sz="105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kumimoji="1" lang="ja-JP" altLang="en-US" sz="105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232988"/>
                  </a:ext>
                </a:extLst>
              </a:tr>
              <a:tr h="324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事業完了</a:t>
                      </a:r>
                      <a:r>
                        <a:rPr kumimoji="1" lang="ja-JP" altLang="en-US" sz="1400" i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（予定）日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　　月　　日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1576488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特記事項等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4083363"/>
                  </a:ext>
                </a:extLst>
              </a:tr>
            </a:tbl>
          </a:graphicData>
        </a:graphic>
      </p:graphicFrame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84DF3B80-336A-9691-9763-D68D4D6DAB0B}"/>
              </a:ext>
            </a:extLst>
          </p:cNvPr>
          <p:cNvSpPr txBox="1"/>
          <p:nvPr/>
        </p:nvSpPr>
        <p:spPr>
          <a:xfrm>
            <a:off x="10771443" y="21791"/>
            <a:ext cx="14350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ページ目／２ページ</a:t>
            </a: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F95F9537-9267-9929-5F69-9107E3ADD0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046157"/>
              </p:ext>
            </p:extLst>
          </p:nvPr>
        </p:nvGraphicFramePr>
        <p:xfrm>
          <a:off x="1828800" y="2687004"/>
          <a:ext cx="10030692" cy="277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5891">
                  <a:extLst>
                    <a:ext uri="{9D8B030D-6E8A-4147-A177-3AD203B41FA5}">
                      <a16:colId xmlns:a16="http://schemas.microsoft.com/office/drawing/2014/main" val="1933908887"/>
                    </a:ext>
                  </a:extLst>
                </a:gridCol>
                <a:gridCol w="835891">
                  <a:extLst>
                    <a:ext uri="{9D8B030D-6E8A-4147-A177-3AD203B41FA5}">
                      <a16:colId xmlns:a16="http://schemas.microsoft.com/office/drawing/2014/main" val="4277795962"/>
                    </a:ext>
                  </a:extLst>
                </a:gridCol>
                <a:gridCol w="835891">
                  <a:extLst>
                    <a:ext uri="{9D8B030D-6E8A-4147-A177-3AD203B41FA5}">
                      <a16:colId xmlns:a16="http://schemas.microsoft.com/office/drawing/2014/main" val="1866571318"/>
                    </a:ext>
                  </a:extLst>
                </a:gridCol>
                <a:gridCol w="835891">
                  <a:extLst>
                    <a:ext uri="{9D8B030D-6E8A-4147-A177-3AD203B41FA5}">
                      <a16:colId xmlns:a16="http://schemas.microsoft.com/office/drawing/2014/main" val="3480858874"/>
                    </a:ext>
                  </a:extLst>
                </a:gridCol>
                <a:gridCol w="835891">
                  <a:extLst>
                    <a:ext uri="{9D8B030D-6E8A-4147-A177-3AD203B41FA5}">
                      <a16:colId xmlns:a16="http://schemas.microsoft.com/office/drawing/2014/main" val="1179638876"/>
                    </a:ext>
                  </a:extLst>
                </a:gridCol>
                <a:gridCol w="835891">
                  <a:extLst>
                    <a:ext uri="{9D8B030D-6E8A-4147-A177-3AD203B41FA5}">
                      <a16:colId xmlns:a16="http://schemas.microsoft.com/office/drawing/2014/main" val="2177070765"/>
                    </a:ext>
                  </a:extLst>
                </a:gridCol>
                <a:gridCol w="835891">
                  <a:extLst>
                    <a:ext uri="{9D8B030D-6E8A-4147-A177-3AD203B41FA5}">
                      <a16:colId xmlns:a16="http://schemas.microsoft.com/office/drawing/2014/main" val="2639070208"/>
                    </a:ext>
                  </a:extLst>
                </a:gridCol>
                <a:gridCol w="835891">
                  <a:extLst>
                    <a:ext uri="{9D8B030D-6E8A-4147-A177-3AD203B41FA5}">
                      <a16:colId xmlns:a16="http://schemas.microsoft.com/office/drawing/2014/main" val="1116435404"/>
                    </a:ext>
                  </a:extLst>
                </a:gridCol>
                <a:gridCol w="835891">
                  <a:extLst>
                    <a:ext uri="{9D8B030D-6E8A-4147-A177-3AD203B41FA5}">
                      <a16:colId xmlns:a16="http://schemas.microsoft.com/office/drawing/2014/main" val="145313091"/>
                    </a:ext>
                  </a:extLst>
                </a:gridCol>
                <a:gridCol w="835891">
                  <a:extLst>
                    <a:ext uri="{9D8B030D-6E8A-4147-A177-3AD203B41FA5}">
                      <a16:colId xmlns:a16="http://schemas.microsoft.com/office/drawing/2014/main" val="3040248404"/>
                    </a:ext>
                  </a:extLst>
                </a:gridCol>
                <a:gridCol w="835891">
                  <a:extLst>
                    <a:ext uri="{9D8B030D-6E8A-4147-A177-3AD203B41FA5}">
                      <a16:colId xmlns:a16="http://schemas.microsoft.com/office/drawing/2014/main" val="2580264327"/>
                    </a:ext>
                  </a:extLst>
                </a:gridCol>
                <a:gridCol w="835891">
                  <a:extLst>
                    <a:ext uri="{9D8B030D-6E8A-4147-A177-3AD203B41FA5}">
                      <a16:colId xmlns:a16="http://schemas.microsoft.com/office/drawing/2014/main" val="3788464956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４月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５月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６月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７月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８月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９月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１０月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１１月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１２月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484651"/>
                  </a:ext>
                </a:extLst>
              </a:tr>
              <a:tr h="2520000"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412308"/>
                  </a:ext>
                </a:extLst>
              </a:tr>
            </a:tbl>
          </a:graphicData>
        </a:graphic>
      </p:graphicFrame>
      <p:sp>
        <p:nvSpPr>
          <p:cNvPr id="3" name="矢印: 右 2">
            <a:extLst>
              <a:ext uri="{FF2B5EF4-FFF2-40B4-BE49-F238E27FC236}">
                <a16:creationId xmlns:a16="http://schemas.microsoft.com/office/drawing/2014/main" id="{E2C0D354-4D4E-C21F-AED0-F7500436B8E8}"/>
              </a:ext>
            </a:extLst>
          </p:cNvPr>
          <p:cNvSpPr/>
          <p:nvPr/>
        </p:nvSpPr>
        <p:spPr>
          <a:xfrm>
            <a:off x="12496800" y="2921000"/>
            <a:ext cx="1854200" cy="628650"/>
          </a:xfrm>
          <a:prstGeom prst="rightArrow">
            <a:avLst>
              <a:gd name="adj1" fmla="val 72816"/>
              <a:gd name="adj2" fmla="val 5000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テキスト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5FB70480-A561-5769-1D81-0C295BD432AD}"/>
              </a:ext>
            </a:extLst>
          </p:cNvPr>
          <p:cNvGrpSpPr/>
          <p:nvPr/>
        </p:nvGrpSpPr>
        <p:grpSpPr>
          <a:xfrm>
            <a:off x="12571996" y="3826513"/>
            <a:ext cx="851904" cy="246221"/>
            <a:chOff x="12883984" y="4372689"/>
            <a:chExt cx="851904" cy="246221"/>
          </a:xfrm>
        </p:grpSpPr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5ABBB650-606D-AFE7-51C4-9A498F2CE26C}"/>
                </a:ext>
              </a:extLst>
            </p:cNvPr>
            <p:cNvSpPr/>
            <p:nvPr/>
          </p:nvSpPr>
          <p:spPr>
            <a:xfrm>
              <a:off x="12883984" y="4372689"/>
              <a:ext cx="246221" cy="246221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909FF058-FDF7-41EA-BDDA-F90C99B1010A}"/>
                </a:ext>
              </a:extLst>
            </p:cNvPr>
            <p:cNvSpPr txBox="1"/>
            <p:nvPr/>
          </p:nvSpPr>
          <p:spPr>
            <a:xfrm>
              <a:off x="13091160" y="4372689"/>
              <a:ext cx="64472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テキスト</a:t>
              </a:r>
            </a:p>
          </p:txBody>
        </p:sp>
      </p:grp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66977D8C-8980-3084-DF42-A10B1F8E26A6}"/>
              </a:ext>
            </a:extLst>
          </p:cNvPr>
          <p:cNvSpPr txBox="1"/>
          <p:nvPr/>
        </p:nvSpPr>
        <p:spPr>
          <a:xfrm>
            <a:off x="8333275" y="6494844"/>
            <a:ext cx="387317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必要に応じ、企画書、チラシその他参考資料を添付すること。</a:t>
            </a:r>
            <a:endParaRPr kumimoji="1" lang="ja-JP" altLang="en-US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9010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42CDF59-E4A5-C30E-4A37-5734BB38FD5B}"/>
              </a:ext>
            </a:extLst>
          </p:cNvPr>
          <p:cNvSpPr txBox="1"/>
          <p:nvPr/>
        </p:nvSpPr>
        <p:spPr>
          <a:xfrm>
            <a:off x="16101" y="0"/>
            <a:ext cx="236475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様式第２号（第５条関係）　事業計画書</a:t>
            </a:r>
          </a:p>
        </p:txBody>
      </p:sp>
      <p:graphicFrame>
        <p:nvGraphicFramePr>
          <p:cNvPr id="5" name="表 77">
            <a:extLst>
              <a:ext uri="{FF2B5EF4-FFF2-40B4-BE49-F238E27FC236}">
                <a16:creationId xmlns:a16="http://schemas.microsoft.com/office/drawing/2014/main" id="{63887833-7889-A243-FFA8-79AE088CA5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171947"/>
              </p:ext>
            </p:extLst>
          </p:nvPr>
        </p:nvGraphicFramePr>
        <p:xfrm>
          <a:off x="133350" y="297498"/>
          <a:ext cx="11899476" cy="64770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9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41235357"/>
                    </a:ext>
                  </a:extLst>
                </a:gridCol>
                <a:gridCol w="4500000">
                  <a:extLst>
                    <a:ext uri="{9D8B030D-6E8A-4147-A177-3AD203B41FA5}">
                      <a16:colId xmlns:a16="http://schemas.microsoft.com/office/drawing/2014/main" val="746130424"/>
                    </a:ext>
                  </a:extLst>
                </a:gridCol>
              </a:tblGrid>
              <a:tr h="332939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事業名称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リサイクルブックカフェ事業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7334539"/>
                  </a:ext>
                </a:extLst>
              </a:tr>
              <a:tr h="74661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事業概要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市民が読み終わった本をリサイクル・シェアできるイベントを開催する。同日、本をテーマにしたワークショップ企画を開催し、読書への理解・親しみを深める。具体的には、・・・・・・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8104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該当する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SDGs</a:t>
                      </a: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のゴール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特に該当する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３つまでを選択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該当する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重点テーマ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ts val="1700"/>
                        </a:lnSpc>
                        <a:buFont typeface="+mj-ea"/>
                        <a:buAutoNum type="circleNumDbPlain"/>
                      </a:pPr>
                      <a:r>
                        <a:rPr kumimoji="1" lang="ja-JP" altLang="en-US" sz="11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教育・子育て支援や日々の暮らしにかかわる取組の充実など、若い世代の転入とその後の定住につながる施策</a:t>
                      </a:r>
                      <a:endParaRPr kumimoji="1" lang="en-US" altLang="ja-JP" sz="11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228600" indent="-228600">
                        <a:lnSpc>
                          <a:spcPts val="1700"/>
                        </a:lnSpc>
                        <a:buFont typeface="+mj-ea"/>
                        <a:buAutoNum type="circleNumDbPlain"/>
                      </a:pPr>
                      <a:r>
                        <a:rPr kumimoji="1" lang="ja-JP" altLang="en-US" sz="11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多様な人材（年齢、性別、国籍、障がいの有無など）の活躍や新たな官民連携事業・取組の創出など、地域の活力向上につながる施策</a:t>
                      </a:r>
                      <a:endParaRPr kumimoji="1" lang="en-US" altLang="ja-JP" sz="11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3780938"/>
                  </a:ext>
                </a:extLst>
              </a:tr>
              <a:tr h="888104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実施団体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団体ごとに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主な役割を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付記すること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株式会社○○○○　</a:t>
                      </a:r>
                      <a:r>
                        <a:rPr kumimoji="1" lang="en-US" altLang="ja-JP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…</a:t>
                      </a: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企画全体の総合調整、・・・・・・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学校法人○○○○　</a:t>
                      </a:r>
                      <a:r>
                        <a:rPr kumimoji="1" lang="en-US" altLang="ja-JP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…</a:t>
                      </a: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ワークショップ企画の実施、・・・・・・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en-US" altLang="ja-JP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NPO</a:t>
                      </a: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法人○○○○　</a:t>
                      </a:r>
                      <a:r>
                        <a:rPr kumimoji="1" lang="en-US" altLang="ja-JP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…</a:t>
                      </a: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リサイクル・シェアブックコーナーの運営、・・・・・・・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5601068"/>
                  </a:ext>
                </a:extLst>
              </a:tr>
              <a:tr h="358824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事業内容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対象者</a:t>
                      </a:r>
                      <a:r>
                        <a:rPr kumimoji="1" lang="en-US" altLang="ja-JP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・・・・・・・・・・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実施方法・内容</a:t>
                      </a:r>
                      <a:r>
                        <a:rPr kumimoji="1" lang="en-US" altLang="ja-JP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日時　・・・・・・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場所　・・・・・・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内容　・・・・・・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本欄に、事業イメージを図・写真を用いて分かりやすく表現すること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232988"/>
                  </a:ext>
                </a:extLst>
              </a:tr>
            </a:tbl>
          </a:graphicData>
        </a:graphic>
      </p:graphicFrame>
      <p:grpSp>
        <p:nvGrpSpPr>
          <p:cNvPr id="62" name="グループ化 61">
            <a:extLst>
              <a:ext uri="{FF2B5EF4-FFF2-40B4-BE49-F238E27FC236}">
                <a16:creationId xmlns:a16="http://schemas.microsoft.com/office/drawing/2014/main" id="{BCBB38D5-4E6B-DE07-044B-6735B145F57A}"/>
              </a:ext>
            </a:extLst>
          </p:cNvPr>
          <p:cNvGrpSpPr/>
          <p:nvPr/>
        </p:nvGrpSpPr>
        <p:grpSpPr>
          <a:xfrm>
            <a:off x="-547080" y="7059975"/>
            <a:ext cx="627407" cy="920708"/>
            <a:chOff x="-547080" y="7263175"/>
            <a:chExt cx="627407" cy="920708"/>
          </a:xfrm>
        </p:grpSpPr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9F09A6B2-FD42-0828-A3B2-E4A66CD0CEC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547080" y="7263175"/>
              <a:ext cx="627407" cy="627407"/>
            </a:xfrm>
            <a:prstGeom prst="rect">
              <a:avLst/>
            </a:prstGeom>
          </p:spPr>
        </p:pic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5314FBA8-44C5-D664-FA71-0BD227990223}"/>
                </a:ext>
              </a:extLst>
            </p:cNvPr>
            <p:cNvSpPr txBox="1"/>
            <p:nvPr/>
          </p:nvSpPr>
          <p:spPr>
            <a:xfrm>
              <a:off x="-482855" y="7906884"/>
              <a:ext cx="4989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貧困</a:t>
              </a:r>
            </a:p>
          </p:txBody>
        </p:sp>
      </p:grpSp>
      <p:grpSp>
        <p:nvGrpSpPr>
          <p:cNvPr id="63" name="グループ化 62">
            <a:extLst>
              <a:ext uri="{FF2B5EF4-FFF2-40B4-BE49-F238E27FC236}">
                <a16:creationId xmlns:a16="http://schemas.microsoft.com/office/drawing/2014/main" id="{2697ED59-692C-54D0-7A28-F4FFFA0678CB}"/>
              </a:ext>
            </a:extLst>
          </p:cNvPr>
          <p:cNvGrpSpPr/>
          <p:nvPr/>
        </p:nvGrpSpPr>
        <p:grpSpPr>
          <a:xfrm>
            <a:off x="259003" y="7059974"/>
            <a:ext cx="627407" cy="920708"/>
            <a:chOff x="259003" y="7263174"/>
            <a:chExt cx="627407" cy="920708"/>
          </a:xfrm>
        </p:grpSpPr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2FE5769C-3185-5D33-1F72-AF3609FA741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9003" y="7263174"/>
              <a:ext cx="627407" cy="627407"/>
            </a:xfrm>
            <a:prstGeom prst="rect">
              <a:avLst/>
            </a:prstGeom>
          </p:spPr>
        </p:pic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957405E0-3328-96B0-164A-7263ADD4ED36}"/>
                </a:ext>
              </a:extLst>
            </p:cNvPr>
            <p:cNvSpPr txBox="1"/>
            <p:nvPr/>
          </p:nvSpPr>
          <p:spPr>
            <a:xfrm>
              <a:off x="323228" y="7906883"/>
              <a:ext cx="4989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飢餓</a:t>
              </a:r>
              <a:endPara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64" name="グループ化 63">
            <a:extLst>
              <a:ext uri="{FF2B5EF4-FFF2-40B4-BE49-F238E27FC236}">
                <a16:creationId xmlns:a16="http://schemas.microsoft.com/office/drawing/2014/main" id="{78CFB9C7-C3EB-BC3F-0709-65237972E732}"/>
              </a:ext>
            </a:extLst>
          </p:cNvPr>
          <p:cNvGrpSpPr/>
          <p:nvPr/>
        </p:nvGrpSpPr>
        <p:grpSpPr>
          <a:xfrm>
            <a:off x="1014587" y="7059975"/>
            <a:ext cx="1050453" cy="921703"/>
            <a:chOff x="1014587" y="7263175"/>
            <a:chExt cx="1050453" cy="921703"/>
          </a:xfrm>
        </p:grpSpPr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0F1205E7-A453-E580-4FFE-E85F879E709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1222" y="7263175"/>
              <a:ext cx="637735" cy="637735"/>
            </a:xfrm>
            <a:prstGeom prst="rect">
              <a:avLst/>
            </a:prstGeom>
          </p:spPr>
        </p:pic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286D1D32-E0A4-11F1-0943-99B93D291CAF}"/>
                </a:ext>
              </a:extLst>
            </p:cNvPr>
            <p:cNvSpPr txBox="1"/>
            <p:nvPr/>
          </p:nvSpPr>
          <p:spPr>
            <a:xfrm>
              <a:off x="1014587" y="7907879"/>
              <a:ext cx="105045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健康・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福祉</a:t>
              </a:r>
            </a:p>
          </p:txBody>
        </p:sp>
      </p:grpSp>
      <p:grpSp>
        <p:nvGrpSpPr>
          <p:cNvPr id="65" name="グループ化 64">
            <a:extLst>
              <a:ext uri="{FF2B5EF4-FFF2-40B4-BE49-F238E27FC236}">
                <a16:creationId xmlns:a16="http://schemas.microsoft.com/office/drawing/2014/main" id="{C9FFAD8E-4DC2-4812-222B-D7D9191A3F25}"/>
              </a:ext>
            </a:extLst>
          </p:cNvPr>
          <p:cNvGrpSpPr/>
          <p:nvPr/>
        </p:nvGrpSpPr>
        <p:grpSpPr>
          <a:xfrm>
            <a:off x="1951351" y="7059975"/>
            <a:ext cx="627407" cy="920705"/>
            <a:chOff x="1951351" y="7263175"/>
            <a:chExt cx="627407" cy="920705"/>
          </a:xfrm>
        </p:grpSpPr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461FB4D9-0F1E-44C5-18AC-A39932A5CEA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51351" y="7263175"/>
              <a:ext cx="627407" cy="627407"/>
            </a:xfrm>
            <a:prstGeom prst="rect">
              <a:avLst/>
            </a:prstGeom>
          </p:spPr>
        </p:pic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8D839CFA-DAC5-46FE-B74A-914DEA81504C}"/>
                </a:ext>
              </a:extLst>
            </p:cNvPr>
            <p:cNvSpPr txBox="1"/>
            <p:nvPr/>
          </p:nvSpPr>
          <p:spPr>
            <a:xfrm>
              <a:off x="2017994" y="7906881"/>
              <a:ext cx="4989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教育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99A67FC0-75F5-5D23-218C-58C34314673B}"/>
              </a:ext>
            </a:extLst>
          </p:cNvPr>
          <p:cNvGrpSpPr/>
          <p:nvPr/>
        </p:nvGrpSpPr>
        <p:grpSpPr>
          <a:xfrm>
            <a:off x="2635899" y="7060611"/>
            <a:ext cx="945475" cy="920069"/>
            <a:chOff x="2635899" y="7263811"/>
            <a:chExt cx="945475" cy="920069"/>
          </a:xfrm>
        </p:grpSpPr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95AC9C1E-6353-91BE-3894-90881AF60C2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4934" y="7263811"/>
              <a:ext cx="627407" cy="627407"/>
            </a:xfrm>
            <a:prstGeom prst="rect">
              <a:avLst/>
            </a:prstGeom>
          </p:spPr>
        </p:pic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0BE2D422-9C14-70B4-C296-3F1888E94CA1}"/>
                </a:ext>
              </a:extLst>
            </p:cNvPr>
            <p:cNvSpPr txBox="1"/>
            <p:nvPr/>
          </p:nvSpPr>
          <p:spPr>
            <a:xfrm>
              <a:off x="2635899" y="7906881"/>
              <a:ext cx="945475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ジェンダー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67" name="グループ化 66">
            <a:extLst>
              <a:ext uri="{FF2B5EF4-FFF2-40B4-BE49-F238E27FC236}">
                <a16:creationId xmlns:a16="http://schemas.microsoft.com/office/drawing/2014/main" id="{037A723F-8AA5-FBAB-FE83-03C6BEB28914}"/>
              </a:ext>
            </a:extLst>
          </p:cNvPr>
          <p:cNvGrpSpPr/>
          <p:nvPr/>
        </p:nvGrpSpPr>
        <p:grpSpPr>
          <a:xfrm>
            <a:off x="3479482" y="7059974"/>
            <a:ext cx="945475" cy="920706"/>
            <a:chOff x="3479482" y="7263174"/>
            <a:chExt cx="945475" cy="920706"/>
          </a:xfrm>
        </p:grpSpPr>
        <p:pic>
          <p:nvPicPr>
            <p:cNvPr id="24" name="図 23">
              <a:extLst>
                <a:ext uri="{FF2B5EF4-FFF2-40B4-BE49-F238E27FC236}">
                  <a16:creationId xmlns:a16="http://schemas.microsoft.com/office/drawing/2014/main" id="{57E08A38-4220-3584-F76F-A6B9B4F8946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38517" y="7263174"/>
              <a:ext cx="627407" cy="627407"/>
            </a:xfrm>
            <a:prstGeom prst="rect">
              <a:avLst/>
            </a:prstGeom>
          </p:spPr>
        </p:pic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4F10A25A-1C41-28B5-6BED-E5927E2B7380}"/>
                </a:ext>
              </a:extLst>
            </p:cNvPr>
            <p:cNvSpPr txBox="1"/>
            <p:nvPr/>
          </p:nvSpPr>
          <p:spPr>
            <a:xfrm>
              <a:off x="3479482" y="7906881"/>
              <a:ext cx="945475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水・衛生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E48ED7E9-CC2F-A23E-5B85-571F2F665CA6}"/>
              </a:ext>
            </a:extLst>
          </p:cNvPr>
          <p:cNvGrpSpPr/>
          <p:nvPr/>
        </p:nvGrpSpPr>
        <p:grpSpPr>
          <a:xfrm>
            <a:off x="4328504" y="7044108"/>
            <a:ext cx="945475" cy="936572"/>
            <a:chOff x="4328504" y="7247308"/>
            <a:chExt cx="945475" cy="936572"/>
          </a:xfrm>
        </p:grpSpPr>
        <p:pic>
          <p:nvPicPr>
            <p:cNvPr id="25" name="図 24">
              <a:extLst>
                <a:ext uri="{FF2B5EF4-FFF2-40B4-BE49-F238E27FC236}">
                  <a16:creationId xmlns:a16="http://schemas.microsoft.com/office/drawing/2014/main" id="{07F6C941-87C3-44ED-E677-2CAD5201E92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87539" y="7247308"/>
              <a:ext cx="627407" cy="627407"/>
            </a:xfrm>
            <a:prstGeom prst="rect">
              <a:avLst/>
            </a:prstGeom>
          </p:spPr>
        </p:pic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1AB6556A-87B9-26CD-F2A6-2FF14DADF725}"/>
                </a:ext>
              </a:extLst>
            </p:cNvPr>
            <p:cNvSpPr txBox="1"/>
            <p:nvPr/>
          </p:nvSpPr>
          <p:spPr>
            <a:xfrm>
              <a:off x="4328504" y="7906881"/>
              <a:ext cx="945475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エネルギー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69" name="グループ化 68">
            <a:extLst>
              <a:ext uri="{FF2B5EF4-FFF2-40B4-BE49-F238E27FC236}">
                <a16:creationId xmlns:a16="http://schemas.microsoft.com/office/drawing/2014/main" id="{FC6097B0-C994-1A04-03E2-5F215253F2F5}"/>
              </a:ext>
            </a:extLst>
          </p:cNvPr>
          <p:cNvGrpSpPr/>
          <p:nvPr/>
        </p:nvGrpSpPr>
        <p:grpSpPr>
          <a:xfrm>
            <a:off x="5149284" y="7062214"/>
            <a:ext cx="945475" cy="936572"/>
            <a:chOff x="5149284" y="7265414"/>
            <a:chExt cx="945475" cy="936572"/>
          </a:xfrm>
        </p:grpSpPr>
        <p:pic>
          <p:nvPicPr>
            <p:cNvPr id="26" name="図 25">
              <a:extLst>
                <a:ext uri="{FF2B5EF4-FFF2-40B4-BE49-F238E27FC236}">
                  <a16:creationId xmlns:a16="http://schemas.microsoft.com/office/drawing/2014/main" id="{91282D64-95AD-EC99-CEA6-50F3ACCED0A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08319" y="7265414"/>
              <a:ext cx="627407" cy="627407"/>
            </a:xfrm>
            <a:prstGeom prst="rect">
              <a:avLst/>
            </a:prstGeom>
          </p:spPr>
        </p:pic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83CF2D67-DEB2-844D-6947-8EFEF14DAEB4}"/>
                </a:ext>
              </a:extLst>
            </p:cNvPr>
            <p:cNvSpPr txBox="1"/>
            <p:nvPr/>
          </p:nvSpPr>
          <p:spPr>
            <a:xfrm>
              <a:off x="5149284" y="7924987"/>
              <a:ext cx="945475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雇用・経済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70" name="グループ化 69">
            <a:extLst>
              <a:ext uri="{FF2B5EF4-FFF2-40B4-BE49-F238E27FC236}">
                <a16:creationId xmlns:a16="http://schemas.microsoft.com/office/drawing/2014/main" id="{5F9DA54D-F5A4-3DE3-DB3F-FF82F06687FB}"/>
              </a:ext>
            </a:extLst>
          </p:cNvPr>
          <p:cNvGrpSpPr/>
          <p:nvPr/>
        </p:nvGrpSpPr>
        <p:grpSpPr>
          <a:xfrm>
            <a:off x="5968220" y="7050072"/>
            <a:ext cx="945475" cy="930607"/>
            <a:chOff x="5968220" y="7253272"/>
            <a:chExt cx="945475" cy="930607"/>
          </a:xfrm>
        </p:grpSpPr>
        <p:pic>
          <p:nvPicPr>
            <p:cNvPr id="27" name="図 26">
              <a:extLst>
                <a:ext uri="{FF2B5EF4-FFF2-40B4-BE49-F238E27FC236}">
                  <a16:creationId xmlns:a16="http://schemas.microsoft.com/office/drawing/2014/main" id="{D669D1D0-EF32-F91F-9BF8-503887520C6A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23655" y="7253272"/>
              <a:ext cx="634607" cy="634607"/>
            </a:xfrm>
            <a:prstGeom prst="rect">
              <a:avLst/>
            </a:prstGeom>
          </p:spPr>
        </p:pic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5EF5B016-7A64-484C-4E5C-26B278AE2522}"/>
                </a:ext>
              </a:extLst>
            </p:cNvPr>
            <p:cNvSpPr txBox="1"/>
            <p:nvPr/>
          </p:nvSpPr>
          <p:spPr>
            <a:xfrm>
              <a:off x="5968220" y="7906880"/>
              <a:ext cx="945475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産業基盤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71" name="グループ化 70">
            <a:extLst>
              <a:ext uri="{FF2B5EF4-FFF2-40B4-BE49-F238E27FC236}">
                <a16:creationId xmlns:a16="http://schemas.microsoft.com/office/drawing/2014/main" id="{7C416695-F42A-9EC3-9CF3-744ECB11E9EE}"/>
              </a:ext>
            </a:extLst>
          </p:cNvPr>
          <p:cNvGrpSpPr/>
          <p:nvPr/>
        </p:nvGrpSpPr>
        <p:grpSpPr>
          <a:xfrm>
            <a:off x="6802750" y="7062214"/>
            <a:ext cx="945475" cy="919464"/>
            <a:chOff x="6802750" y="7265414"/>
            <a:chExt cx="945475" cy="919464"/>
          </a:xfrm>
        </p:grpSpPr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F5467F18-27F9-8858-8453-1FB21C74508A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56621" y="7265414"/>
              <a:ext cx="637735" cy="637735"/>
            </a:xfrm>
            <a:prstGeom prst="rect">
              <a:avLst/>
            </a:prstGeom>
          </p:spPr>
        </p:pic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845397B1-361A-93CB-8E70-7D235CF3D22F}"/>
                </a:ext>
              </a:extLst>
            </p:cNvPr>
            <p:cNvSpPr txBox="1"/>
            <p:nvPr/>
          </p:nvSpPr>
          <p:spPr>
            <a:xfrm>
              <a:off x="6802750" y="7907879"/>
              <a:ext cx="945475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平等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B4C6F423-3C2B-57C3-E1EA-A1C2C519C30C}"/>
              </a:ext>
            </a:extLst>
          </p:cNvPr>
          <p:cNvGrpSpPr/>
          <p:nvPr/>
        </p:nvGrpSpPr>
        <p:grpSpPr>
          <a:xfrm>
            <a:off x="7565954" y="7062215"/>
            <a:ext cx="1103126" cy="916498"/>
            <a:chOff x="7565954" y="7265415"/>
            <a:chExt cx="1103126" cy="916498"/>
          </a:xfrm>
        </p:grpSpPr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8F59437E-20DC-A20D-1711-5EA7DE398389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06750" y="7265415"/>
              <a:ext cx="627407" cy="627407"/>
            </a:xfrm>
            <a:prstGeom prst="rect">
              <a:avLst/>
            </a:prstGeom>
          </p:spPr>
        </p:pic>
        <p:sp>
          <p:nvSpPr>
            <p:cNvPr id="38" name="テキスト ボックス 37">
              <a:extLst>
                <a:ext uri="{FF2B5EF4-FFF2-40B4-BE49-F238E27FC236}">
                  <a16:creationId xmlns:a16="http://schemas.microsoft.com/office/drawing/2014/main" id="{48C4765D-4A8F-52D1-31A6-22B81C402E9A}"/>
                </a:ext>
              </a:extLst>
            </p:cNvPr>
            <p:cNvSpPr txBox="1"/>
            <p:nvPr/>
          </p:nvSpPr>
          <p:spPr>
            <a:xfrm>
              <a:off x="7565954" y="7920303"/>
              <a:ext cx="1103126" cy="261610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持続可能都市</a:t>
              </a:r>
              <a:endPara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73" name="グループ化 72">
            <a:extLst>
              <a:ext uri="{FF2B5EF4-FFF2-40B4-BE49-F238E27FC236}">
                <a16:creationId xmlns:a16="http://schemas.microsoft.com/office/drawing/2014/main" id="{F36A6525-9F13-D560-4322-4FD63C038A2E}"/>
              </a:ext>
            </a:extLst>
          </p:cNvPr>
          <p:cNvGrpSpPr/>
          <p:nvPr/>
        </p:nvGrpSpPr>
        <p:grpSpPr>
          <a:xfrm>
            <a:off x="8493655" y="7073737"/>
            <a:ext cx="945475" cy="907941"/>
            <a:chOff x="8493655" y="7276937"/>
            <a:chExt cx="945475" cy="907941"/>
          </a:xfrm>
        </p:grpSpPr>
        <p:pic>
          <p:nvPicPr>
            <p:cNvPr id="15" name="図 14">
              <a:extLst>
                <a:ext uri="{FF2B5EF4-FFF2-40B4-BE49-F238E27FC236}">
                  <a16:creationId xmlns:a16="http://schemas.microsoft.com/office/drawing/2014/main" id="{CDCFEA51-CE88-2D29-5AF2-20BC0C58E098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53683" y="7276937"/>
              <a:ext cx="625421" cy="625421"/>
            </a:xfrm>
            <a:prstGeom prst="rect">
              <a:avLst/>
            </a:prstGeom>
          </p:spPr>
        </p:pic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1EEBEE8D-C2FD-22B3-6D89-CDF8878FF569}"/>
                </a:ext>
              </a:extLst>
            </p:cNvPr>
            <p:cNvSpPr txBox="1"/>
            <p:nvPr/>
          </p:nvSpPr>
          <p:spPr>
            <a:xfrm>
              <a:off x="8493655" y="7907879"/>
              <a:ext cx="945475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消費・生産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74" name="グループ化 73">
            <a:extLst>
              <a:ext uri="{FF2B5EF4-FFF2-40B4-BE49-F238E27FC236}">
                <a16:creationId xmlns:a16="http://schemas.microsoft.com/office/drawing/2014/main" id="{1F741CA3-7E50-44E2-B8AD-F825BCBF5019}"/>
              </a:ext>
            </a:extLst>
          </p:cNvPr>
          <p:cNvGrpSpPr/>
          <p:nvPr/>
        </p:nvGrpSpPr>
        <p:grpSpPr>
          <a:xfrm>
            <a:off x="9337645" y="7060958"/>
            <a:ext cx="945475" cy="919721"/>
            <a:chOff x="9337645" y="7264158"/>
            <a:chExt cx="945475" cy="919721"/>
          </a:xfrm>
        </p:grpSpPr>
        <p:pic>
          <p:nvPicPr>
            <p:cNvPr id="16" name="図 15">
              <a:extLst>
                <a:ext uri="{FF2B5EF4-FFF2-40B4-BE49-F238E27FC236}">
                  <a16:creationId xmlns:a16="http://schemas.microsoft.com/office/drawing/2014/main" id="{78B1CE4A-FB9D-DE69-5847-13214F19A0AC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93916" y="7264158"/>
              <a:ext cx="627407" cy="627407"/>
            </a:xfrm>
            <a:prstGeom prst="rect">
              <a:avLst/>
            </a:prstGeom>
          </p:spPr>
        </p:pic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C1A8F9A5-9E3A-EBBA-E185-702441AD3938}"/>
                </a:ext>
              </a:extLst>
            </p:cNvPr>
            <p:cNvSpPr txBox="1"/>
            <p:nvPr/>
          </p:nvSpPr>
          <p:spPr>
            <a:xfrm>
              <a:off x="9337645" y="7906880"/>
              <a:ext cx="945475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気候変動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75" name="グループ化 74">
            <a:extLst>
              <a:ext uri="{FF2B5EF4-FFF2-40B4-BE49-F238E27FC236}">
                <a16:creationId xmlns:a16="http://schemas.microsoft.com/office/drawing/2014/main" id="{5E344B6B-5EF1-E142-2622-4AAF3977F630}"/>
              </a:ext>
            </a:extLst>
          </p:cNvPr>
          <p:cNvGrpSpPr/>
          <p:nvPr/>
        </p:nvGrpSpPr>
        <p:grpSpPr>
          <a:xfrm>
            <a:off x="10182610" y="7050072"/>
            <a:ext cx="945475" cy="930606"/>
            <a:chOff x="10182610" y="7253272"/>
            <a:chExt cx="945475" cy="930606"/>
          </a:xfrm>
        </p:grpSpPr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50CFD680-3D3B-6C4F-D4CB-D10BF8D99384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42938" y="7253272"/>
              <a:ext cx="617999" cy="617999"/>
            </a:xfrm>
            <a:prstGeom prst="rect">
              <a:avLst/>
            </a:prstGeom>
          </p:spPr>
        </p:pic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7E9BEB90-0C53-C8FF-54C9-221DD0F09BF8}"/>
                </a:ext>
              </a:extLst>
            </p:cNvPr>
            <p:cNvSpPr txBox="1"/>
            <p:nvPr/>
          </p:nvSpPr>
          <p:spPr>
            <a:xfrm>
              <a:off x="10182610" y="7906879"/>
              <a:ext cx="945475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海洋資源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76" name="グループ化 75">
            <a:extLst>
              <a:ext uri="{FF2B5EF4-FFF2-40B4-BE49-F238E27FC236}">
                <a16:creationId xmlns:a16="http://schemas.microsoft.com/office/drawing/2014/main" id="{C0D7B69A-53C0-DA87-9F26-0B187E063C14}"/>
              </a:ext>
            </a:extLst>
          </p:cNvPr>
          <p:cNvGrpSpPr/>
          <p:nvPr/>
        </p:nvGrpSpPr>
        <p:grpSpPr>
          <a:xfrm>
            <a:off x="11028998" y="7044108"/>
            <a:ext cx="945475" cy="932907"/>
            <a:chOff x="11028998" y="7247308"/>
            <a:chExt cx="945475" cy="932907"/>
          </a:xfrm>
        </p:grpSpPr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380F9460-D8CF-5A07-7145-5879F1F3BCB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87885" y="7247308"/>
              <a:ext cx="627407" cy="627407"/>
            </a:xfrm>
            <a:prstGeom prst="rect">
              <a:avLst/>
            </a:prstGeom>
          </p:spPr>
        </p:pic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5D5E3629-5E69-8899-6E84-5F280C9580B6}"/>
                </a:ext>
              </a:extLst>
            </p:cNvPr>
            <p:cNvSpPr txBox="1"/>
            <p:nvPr/>
          </p:nvSpPr>
          <p:spPr>
            <a:xfrm>
              <a:off x="11028998" y="7903216"/>
              <a:ext cx="945475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陸上資源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77" name="グループ化 76">
            <a:extLst>
              <a:ext uri="{FF2B5EF4-FFF2-40B4-BE49-F238E27FC236}">
                <a16:creationId xmlns:a16="http://schemas.microsoft.com/office/drawing/2014/main" id="{CFC8142F-961D-520F-7D26-18D6F7DF4600}"/>
              </a:ext>
            </a:extLst>
          </p:cNvPr>
          <p:cNvGrpSpPr/>
          <p:nvPr/>
        </p:nvGrpSpPr>
        <p:grpSpPr>
          <a:xfrm>
            <a:off x="11845800" y="7044108"/>
            <a:ext cx="945475" cy="945607"/>
            <a:chOff x="11845800" y="7247308"/>
            <a:chExt cx="945475" cy="945607"/>
          </a:xfrm>
        </p:grpSpPr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F9AD6392-CB14-14DC-44F6-EBE4359CBD13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003221" y="7247308"/>
              <a:ext cx="630635" cy="630635"/>
            </a:xfrm>
            <a:prstGeom prst="rect">
              <a:avLst/>
            </a:prstGeom>
          </p:spPr>
        </p:pic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E6754CB5-9BD1-7DFB-C170-C33C9B3B1ADA}"/>
                </a:ext>
              </a:extLst>
            </p:cNvPr>
            <p:cNvSpPr txBox="1"/>
            <p:nvPr/>
          </p:nvSpPr>
          <p:spPr>
            <a:xfrm>
              <a:off x="11845800" y="7915916"/>
              <a:ext cx="945475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平和・公正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78" name="グループ化 77">
            <a:extLst>
              <a:ext uri="{FF2B5EF4-FFF2-40B4-BE49-F238E27FC236}">
                <a16:creationId xmlns:a16="http://schemas.microsoft.com/office/drawing/2014/main" id="{43FAAFE6-B309-156B-FD72-1E64DE957C8E}"/>
              </a:ext>
            </a:extLst>
          </p:cNvPr>
          <p:cNvGrpSpPr/>
          <p:nvPr/>
        </p:nvGrpSpPr>
        <p:grpSpPr>
          <a:xfrm>
            <a:off x="12594767" y="7044108"/>
            <a:ext cx="1103126" cy="912969"/>
            <a:chOff x="12594767" y="7247308"/>
            <a:chExt cx="1103126" cy="912969"/>
          </a:xfrm>
        </p:grpSpPr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6F356ADD-E51A-A0D8-4223-B780EFC59DBA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828565" y="7247308"/>
              <a:ext cx="642255" cy="642255"/>
            </a:xfrm>
            <a:prstGeom prst="rect">
              <a:avLst/>
            </a:prstGeom>
          </p:spPr>
        </p:pic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409CAEE6-4BDD-A2F2-2C60-1DAABD53763D}"/>
                </a:ext>
              </a:extLst>
            </p:cNvPr>
            <p:cNvSpPr txBox="1"/>
            <p:nvPr/>
          </p:nvSpPr>
          <p:spPr>
            <a:xfrm>
              <a:off x="12594767" y="7929445"/>
              <a:ext cx="1103126" cy="2308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パートナーシップ</a:t>
              </a:r>
              <a:endParaRPr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84DF3B80-336A-9691-9763-D68D4D6DAB0B}"/>
              </a:ext>
            </a:extLst>
          </p:cNvPr>
          <p:cNvSpPr txBox="1"/>
          <p:nvPr/>
        </p:nvSpPr>
        <p:spPr>
          <a:xfrm>
            <a:off x="10790679" y="21791"/>
            <a:ext cx="141577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１ページ目／２ページ</a:t>
            </a:r>
          </a:p>
        </p:txBody>
      </p:sp>
      <p:sp>
        <p:nvSpPr>
          <p:cNvPr id="80" name="左中かっこ 79">
            <a:extLst>
              <a:ext uri="{FF2B5EF4-FFF2-40B4-BE49-F238E27FC236}">
                <a16:creationId xmlns:a16="http://schemas.microsoft.com/office/drawing/2014/main" id="{C4E04E41-2DE0-D799-0887-54ECEE788174}"/>
              </a:ext>
            </a:extLst>
          </p:cNvPr>
          <p:cNvSpPr/>
          <p:nvPr/>
        </p:nvSpPr>
        <p:spPr>
          <a:xfrm>
            <a:off x="-1409700" y="6858000"/>
            <a:ext cx="602141" cy="1233119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963C412A-2D45-6288-15EC-37192641A3D7}"/>
              </a:ext>
            </a:extLst>
          </p:cNvPr>
          <p:cNvSpPr txBox="1"/>
          <p:nvPr/>
        </p:nvSpPr>
        <p:spPr>
          <a:xfrm>
            <a:off x="-3745693" y="7153975"/>
            <a:ext cx="2336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「該当する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SDG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ｓのゴール」欄に、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アイコン＆テキストをこのまま貼り付けてください。</a:t>
            </a:r>
            <a:endParaRPr kumimoji="1" lang="ja-JP" altLang="en-US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AFFCA6A0-EC2C-F339-89BA-54AD640B6DBA}"/>
              </a:ext>
            </a:extLst>
          </p:cNvPr>
          <p:cNvSpPr/>
          <p:nvPr/>
        </p:nvSpPr>
        <p:spPr>
          <a:xfrm>
            <a:off x="7559100" y="1416050"/>
            <a:ext cx="247650" cy="24765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D3D8157-1407-3A9B-6C31-BE0887757649}"/>
              </a:ext>
            </a:extLst>
          </p:cNvPr>
          <p:cNvGrpSpPr/>
          <p:nvPr/>
        </p:nvGrpSpPr>
        <p:grpSpPr>
          <a:xfrm>
            <a:off x="2218050" y="1384909"/>
            <a:ext cx="627407" cy="920705"/>
            <a:chOff x="1951351" y="7263175"/>
            <a:chExt cx="627407" cy="920705"/>
          </a:xfrm>
        </p:grpSpPr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09ADE353-DDD4-85F0-BAD9-9C12D727371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51351" y="7263175"/>
              <a:ext cx="627407" cy="627407"/>
            </a:xfrm>
            <a:prstGeom prst="rect">
              <a:avLst/>
            </a:prstGeom>
          </p:spPr>
        </p:pic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55254758-AC7B-70B9-D0FB-50AD83D3412E}"/>
                </a:ext>
              </a:extLst>
            </p:cNvPr>
            <p:cNvSpPr txBox="1"/>
            <p:nvPr/>
          </p:nvSpPr>
          <p:spPr>
            <a:xfrm>
              <a:off x="2017994" y="7906881"/>
              <a:ext cx="4989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教育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D771D9A-DF54-4A46-6313-9C88DD0804CA}"/>
              </a:ext>
            </a:extLst>
          </p:cNvPr>
          <p:cNvGrpSpPr/>
          <p:nvPr/>
        </p:nvGrpSpPr>
        <p:grpSpPr>
          <a:xfrm>
            <a:off x="3366298" y="1384909"/>
            <a:ext cx="945475" cy="906942"/>
            <a:chOff x="8492680" y="7276937"/>
            <a:chExt cx="945475" cy="906942"/>
          </a:xfrm>
        </p:grpSpPr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2C26DA70-AD59-ED22-08DA-6265D46FD1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53683" y="7276937"/>
              <a:ext cx="625421" cy="625421"/>
            </a:xfrm>
            <a:prstGeom prst="rect">
              <a:avLst/>
            </a:prstGeom>
          </p:spPr>
        </p:pic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F9EE3666-63CC-F9A0-E215-C0731116148C}"/>
                </a:ext>
              </a:extLst>
            </p:cNvPr>
            <p:cNvSpPr txBox="1"/>
            <p:nvPr/>
          </p:nvSpPr>
          <p:spPr>
            <a:xfrm>
              <a:off x="8492680" y="7906880"/>
              <a:ext cx="945475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消費・生産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ABCD6556-0834-F800-5542-BAA3DA9AF2A8}"/>
              </a:ext>
            </a:extLst>
          </p:cNvPr>
          <p:cNvGrpSpPr/>
          <p:nvPr/>
        </p:nvGrpSpPr>
        <p:grpSpPr>
          <a:xfrm>
            <a:off x="4602145" y="1385893"/>
            <a:ext cx="945475" cy="919721"/>
            <a:chOff x="9337645" y="7264158"/>
            <a:chExt cx="945475" cy="919721"/>
          </a:xfrm>
        </p:grpSpPr>
        <p:pic>
          <p:nvPicPr>
            <p:cNvPr id="46" name="図 45">
              <a:extLst>
                <a:ext uri="{FF2B5EF4-FFF2-40B4-BE49-F238E27FC236}">
                  <a16:creationId xmlns:a16="http://schemas.microsoft.com/office/drawing/2014/main" id="{8A97F909-1EBC-D8A1-E46D-4B70815E65B7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93916" y="7264158"/>
              <a:ext cx="627407" cy="627407"/>
            </a:xfrm>
            <a:prstGeom prst="rect">
              <a:avLst/>
            </a:prstGeom>
          </p:spPr>
        </p:pic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6C60ED5A-F912-B44E-545F-F8FB1AF31E14}"/>
                </a:ext>
              </a:extLst>
            </p:cNvPr>
            <p:cNvSpPr txBox="1"/>
            <p:nvPr/>
          </p:nvSpPr>
          <p:spPr>
            <a:xfrm>
              <a:off x="9337645" y="7906880"/>
              <a:ext cx="945475" cy="276999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/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気候変動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463BE505-2125-E334-A251-874CE5C2C0C4}"/>
              </a:ext>
            </a:extLst>
          </p:cNvPr>
          <p:cNvSpPr txBox="1"/>
          <p:nvPr/>
        </p:nvSpPr>
        <p:spPr>
          <a:xfrm>
            <a:off x="2380851" y="3082"/>
            <a:ext cx="723275" cy="288147"/>
          </a:xfrm>
          <a:prstGeom prst="rect">
            <a:avLst/>
          </a:prstGeom>
          <a:solidFill>
            <a:srgbClr val="FF0000"/>
          </a:solidFill>
        </p:spPr>
        <p:txBody>
          <a:bodyPr wrap="none" tIns="36000" bIns="36000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記入例</a:t>
            </a:r>
          </a:p>
        </p:txBody>
      </p:sp>
      <p:pic>
        <p:nvPicPr>
          <p:cNvPr id="50" name="図 49" descr="食品, 部屋 が含まれている画像&#10;&#10;自動的に生成された説明">
            <a:extLst>
              <a:ext uri="{FF2B5EF4-FFF2-40B4-BE49-F238E27FC236}">
                <a16:creationId xmlns:a16="http://schemas.microsoft.com/office/drawing/2014/main" id="{6818277F-43A1-C45D-DAA9-D4BD744E27BB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7549" y="5318971"/>
            <a:ext cx="1020271" cy="1020271"/>
          </a:xfrm>
          <a:prstGeom prst="rect">
            <a:avLst/>
          </a:prstGeom>
        </p:spPr>
      </p:pic>
      <p:pic>
        <p:nvPicPr>
          <p:cNvPr id="52" name="図 51" descr="白いバックグラウンドの前に座っている人形&#10;&#10;低い精度で自動的に生成された説明">
            <a:extLst>
              <a:ext uri="{FF2B5EF4-FFF2-40B4-BE49-F238E27FC236}">
                <a16:creationId xmlns:a16="http://schemas.microsoft.com/office/drawing/2014/main" id="{DE277BA3-3EC4-70F0-BEBB-8D93B51FD3CC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8179" y="3957277"/>
            <a:ext cx="1064999" cy="1014412"/>
          </a:xfrm>
          <a:prstGeom prst="rect">
            <a:avLst/>
          </a:prstGeom>
        </p:spPr>
      </p:pic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08F1149F-9AB3-1ED9-0B64-89E1DED16F48}"/>
              </a:ext>
            </a:extLst>
          </p:cNvPr>
          <p:cNvSpPr/>
          <p:nvPr/>
        </p:nvSpPr>
        <p:spPr>
          <a:xfrm>
            <a:off x="6758262" y="3907715"/>
            <a:ext cx="3524858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①リサイクル・シェアブックカフェの運営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・・・・・・・・・・・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・・・・・・・・・・・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・・・・・・・・・・・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・・・・・・・・・・・</a:t>
            </a:r>
            <a:endParaRPr kumimoji="1" lang="ja-JP" altLang="en-US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3039F163-8F93-BF5A-69A6-6958818113FA}"/>
              </a:ext>
            </a:extLst>
          </p:cNvPr>
          <p:cNvSpPr/>
          <p:nvPr/>
        </p:nvSpPr>
        <p:spPr>
          <a:xfrm>
            <a:off x="7973707" y="5337660"/>
            <a:ext cx="3524858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②○○大学協力・ワークショップの開催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・・・・・・・・・・・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・・・・・・・・・・・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・・・・・・・・・・・</a:t>
            </a:r>
            <a:endParaRPr kumimoji="1" lang="ja-JP" altLang="en-US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0445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42CDF59-E4A5-C30E-4A37-5734BB38FD5B}"/>
              </a:ext>
            </a:extLst>
          </p:cNvPr>
          <p:cNvSpPr txBox="1"/>
          <p:nvPr/>
        </p:nvSpPr>
        <p:spPr>
          <a:xfrm>
            <a:off x="16101" y="0"/>
            <a:ext cx="236475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様式第２号（第５条関係）　事業計画書</a:t>
            </a:r>
          </a:p>
        </p:txBody>
      </p:sp>
      <p:graphicFrame>
        <p:nvGraphicFramePr>
          <p:cNvPr id="5" name="表 77">
            <a:extLst>
              <a:ext uri="{FF2B5EF4-FFF2-40B4-BE49-F238E27FC236}">
                <a16:creationId xmlns:a16="http://schemas.microsoft.com/office/drawing/2014/main" id="{63887833-7889-A243-FFA8-79AE088CA5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907563"/>
              </p:ext>
            </p:extLst>
          </p:nvPr>
        </p:nvGraphicFramePr>
        <p:xfrm>
          <a:off x="133350" y="297498"/>
          <a:ext cx="11899476" cy="61058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9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123535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063889374"/>
                    </a:ext>
                  </a:extLst>
                </a:gridCol>
                <a:gridCol w="1500000">
                  <a:extLst>
                    <a:ext uri="{9D8B030D-6E8A-4147-A177-3AD203B41FA5}">
                      <a16:colId xmlns:a16="http://schemas.microsoft.com/office/drawing/2014/main" val="746130424"/>
                    </a:ext>
                  </a:extLst>
                </a:gridCol>
                <a:gridCol w="1500000">
                  <a:extLst>
                    <a:ext uri="{9D8B030D-6E8A-4147-A177-3AD203B41FA5}">
                      <a16:colId xmlns:a16="http://schemas.microsoft.com/office/drawing/2014/main" val="3768991716"/>
                    </a:ext>
                  </a:extLst>
                </a:gridCol>
                <a:gridCol w="1500000">
                  <a:extLst>
                    <a:ext uri="{9D8B030D-6E8A-4147-A177-3AD203B41FA5}">
                      <a16:colId xmlns:a16="http://schemas.microsoft.com/office/drawing/2014/main" val="718204335"/>
                    </a:ext>
                  </a:extLst>
                </a:gridCol>
              </a:tblGrid>
              <a:tr h="252000">
                <a:tc rowSpan="3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期待される効果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en-US" altLang="ja-JP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【SDGs</a:t>
                      </a: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のゴールに対して</a:t>
                      </a:r>
                      <a:r>
                        <a:rPr kumimoji="1" lang="en-US" altLang="ja-JP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</a:p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市民のリユース意識の向上とともに、読書を通じた教育・学習機会の提供に資する。また、・・・・・・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en-US" altLang="ja-JP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重点テーマに対して</a:t>
                      </a:r>
                      <a:r>
                        <a:rPr kumimoji="1" lang="en-US" altLang="ja-JP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</a:p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子どもが本を通じて交流・学習できる貴重な機会となり、市内の子育て支援に資する。また、・・・・・・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成果指標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buFontTx/>
                        <a:buNone/>
                      </a:pPr>
                      <a:r>
                        <a:rPr kumimoji="1" lang="en-US" altLang="ja-JP" sz="105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05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左記に関連があり、可能な限り定量的に測定できる指標を２つ設定すること</a:t>
                      </a:r>
                      <a:endParaRPr kumimoji="1" lang="en-US" altLang="ja-JP" sz="11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1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指標</a:t>
                      </a:r>
                      <a:endParaRPr kumimoji="1" lang="en-US" altLang="ja-JP" sz="11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1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目標値</a:t>
                      </a:r>
                      <a:endParaRPr kumimoji="1" lang="en-US" altLang="ja-JP" sz="11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1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測定時点</a:t>
                      </a:r>
                      <a:endParaRPr kumimoji="1" lang="en-US" altLang="ja-JP" sz="11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3780938"/>
                  </a:ext>
                </a:extLst>
              </a:tr>
              <a:tr h="90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①イベントの参加者数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○○人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○月○日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2200331"/>
                  </a:ext>
                </a:extLst>
              </a:tr>
              <a:tr h="90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②リユース・シェアブックの延べ冊数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○○冊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○月○日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5365434"/>
                  </a:ext>
                </a:extLst>
              </a:tr>
              <a:tr h="3204307">
                <a:tc row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スケジュール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05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下表内に、矢印等の図形を用いて分かりやすく表現すること</a:t>
                      </a:r>
                      <a:endParaRPr kumimoji="1" lang="en-US" altLang="ja-JP" sz="105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kumimoji="1" lang="ja-JP" altLang="en-US" sz="105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232988"/>
                  </a:ext>
                </a:extLst>
              </a:tr>
              <a:tr h="324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事業完了</a:t>
                      </a:r>
                      <a:r>
                        <a:rPr kumimoji="1" lang="ja-JP" altLang="en-US" sz="1400" i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（予定）日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○○年○○月○○日</a:t>
                      </a: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1576488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特記事項等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4083363"/>
                  </a:ext>
                </a:extLst>
              </a:tr>
            </a:tbl>
          </a:graphicData>
        </a:graphic>
      </p:graphicFrame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84DF3B80-336A-9691-9763-D68D4D6DAB0B}"/>
              </a:ext>
            </a:extLst>
          </p:cNvPr>
          <p:cNvSpPr txBox="1"/>
          <p:nvPr/>
        </p:nvSpPr>
        <p:spPr>
          <a:xfrm>
            <a:off x="10771443" y="21791"/>
            <a:ext cx="14350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ページ目／２ページ</a:t>
            </a: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F95F9537-9267-9929-5F69-9107E3ADD09A}"/>
              </a:ext>
            </a:extLst>
          </p:cNvPr>
          <p:cNvGraphicFramePr>
            <a:graphicFrameLocks noGrp="1"/>
          </p:cNvGraphicFramePr>
          <p:nvPr/>
        </p:nvGraphicFramePr>
        <p:xfrm>
          <a:off x="1828800" y="2687004"/>
          <a:ext cx="10030692" cy="277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5891">
                  <a:extLst>
                    <a:ext uri="{9D8B030D-6E8A-4147-A177-3AD203B41FA5}">
                      <a16:colId xmlns:a16="http://schemas.microsoft.com/office/drawing/2014/main" val="1933908887"/>
                    </a:ext>
                  </a:extLst>
                </a:gridCol>
                <a:gridCol w="835891">
                  <a:extLst>
                    <a:ext uri="{9D8B030D-6E8A-4147-A177-3AD203B41FA5}">
                      <a16:colId xmlns:a16="http://schemas.microsoft.com/office/drawing/2014/main" val="4277795962"/>
                    </a:ext>
                  </a:extLst>
                </a:gridCol>
                <a:gridCol w="835891">
                  <a:extLst>
                    <a:ext uri="{9D8B030D-6E8A-4147-A177-3AD203B41FA5}">
                      <a16:colId xmlns:a16="http://schemas.microsoft.com/office/drawing/2014/main" val="1866571318"/>
                    </a:ext>
                  </a:extLst>
                </a:gridCol>
                <a:gridCol w="835891">
                  <a:extLst>
                    <a:ext uri="{9D8B030D-6E8A-4147-A177-3AD203B41FA5}">
                      <a16:colId xmlns:a16="http://schemas.microsoft.com/office/drawing/2014/main" val="3480858874"/>
                    </a:ext>
                  </a:extLst>
                </a:gridCol>
                <a:gridCol w="835891">
                  <a:extLst>
                    <a:ext uri="{9D8B030D-6E8A-4147-A177-3AD203B41FA5}">
                      <a16:colId xmlns:a16="http://schemas.microsoft.com/office/drawing/2014/main" val="1179638876"/>
                    </a:ext>
                  </a:extLst>
                </a:gridCol>
                <a:gridCol w="835891">
                  <a:extLst>
                    <a:ext uri="{9D8B030D-6E8A-4147-A177-3AD203B41FA5}">
                      <a16:colId xmlns:a16="http://schemas.microsoft.com/office/drawing/2014/main" val="2177070765"/>
                    </a:ext>
                  </a:extLst>
                </a:gridCol>
                <a:gridCol w="835891">
                  <a:extLst>
                    <a:ext uri="{9D8B030D-6E8A-4147-A177-3AD203B41FA5}">
                      <a16:colId xmlns:a16="http://schemas.microsoft.com/office/drawing/2014/main" val="2639070208"/>
                    </a:ext>
                  </a:extLst>
                </a:gridCol>
                <a:gridCol w="835891">
                  <a:extLst>
                    <a:ext uri="{9D8B030D-6E8A-4147-A177-3AD203B41FA5}">
                      <a16:colId xmlns:a16="http://schemas.microsoft.com/office/drawing/2014/main" val="1116435404"/>
                    </a:ext>
                  </a:extLst>
                </a:gridCol>
                <a:gridCol w="835891">
                  <a:extLst>
                    <a:ext uri="{9D8B030D-6E8A-4147-A177-3AD203B41FA5}">
                      <a16:colId xmlns:a16="http://schemas.microsoft.com/office/drawing/2014/main" val="145313091"/>
                    </a:ext>
                  </a:extLst>
                </a:gridCol>
                <a:gridCol w="835891">
                  <a:extLst>
                    <a:ext uri="{9D8B030D-6E8A-4147-A177-3AD203B41FA5}">
                      <a16:colId xmlns:a16="http://schemas.microsoft.com/office/drawing/2014/main" val="3040248404"/>
                    </a:ext>
                  </a:extLst>
                </a:gridCol>
                <a:gridCol w="835891">
                  <a:extLst>
                    <a:ext uri="{9D8B030D-6E8A-4147-A177-3AD203B41FA5}">
                      <a16:colId xmlns:a16="http://schemas.microsoft.com/office/drawing/2014/main" val="2580264327"/>
                    </a:ext>
                  </a:extLst>
                </a:gridCol>
                <a:gridCol w="835891">
                  <a:extLst>
                    <a:ext uri="{9D8B030D-6E8A-4147-A177-3AD203B41FA5}">
                      <a16:colId xmlns:a16="http://schemas.microsoft.com/office/drawing/2014/main" val="3788464956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４月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５月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６月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７月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８月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９月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１０月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１１月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１２月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484651"/>
                  </a:ext>
                </a:extLst>
              </a:tr>
              <a:tr h="2520000"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412308"/>
                  </a:ext>
                </a:extLst>
              </a:tr>
            </a:tbl>
          </a:graphicData>
        </a:graphic>
      </p:graphicFrame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5FB70480-A561-5769-1D81-0C295BD432AD}"/>
              </a:ext>
            </a:extLst>
          </p:cNvPr>
          <p:cNvGrpSpPr/>
          <p:nvPr/>
        </p:nvGrpSpPr>
        <p:grpSpPr>
          <a:xfrm>
            <a:off x="6936275" y="3826513"/>
            <a:ext cx="831065" cy="400110"/>
            <a:chOff x="12883984" y="4372689"/>
            <a:chExt cx="831065" cy="400110"/>
          </a:xfrm>
        </p:grpSpPr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5ABBB650-606D-AFE7-51C4-9A498F2CE26C}"/>
                </a:ext>
              </a:extLst>
            </p:cNvPr>
            <p:cNvSpPr/>
            <p:nvPr/>
          </p:nvSpPr>
          <p:spPr>
            <a:xfrm>
              <a:off x="12883984" y="4372689"/>
              <a:ext cx="246221" cy="246221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909FF058-FDF7-41EA-BDDA-F90C99B1010A}"/>
                </a:ext>
              </a:extLst>
            </p:cNvPr>
            <p:cNvSpPr txBox="1"/>
            <p:nvPr/>
          </p:nvSpPr>
          <p:spPr>
            <a:xfrm>
              <a:off x="13091160" y="4372689"/>
              <a:ext cx="6238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イベント</a:t>
              </a:r>
              <a:endPara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開催</a:t>
              </a:r>
            </a:p>
          </p:txBody>
        </p:sp>
      </p:grp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66977D8C-8980-3084-DF42-A10B1F8E26A6}"/>
              </a:ext>
            </a:extLst>
          </p:cNvPr>
          <p:cNvSpPr txBox="1"/>
          <p:nvPr/>
        </p:nvSpPr>
        <p:spPr>
          <a:xfrm>
            <a:off x="8333275" y="6494844"/>
            <a:ext cx="387317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必要に応じ、企画書、チラシその他参考資料を添付すること。</a:t>
            </a:r>
            <a:endParaRPr kumimoji="1" lang="ja-JP" altLang="en-US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5CCF2D7-51F8-43A5-E39E-BCDF9D873286}"/>
              </a:ext>
            </a:extLst>
          </p:cNvPr>
          <p:cNvSpPr txBox="1"/>
          <p:nvPr/>
        </p:nvSpPr>
        <p:spPr>
          <a:xfrm>
            <a:off x="2380851" y="3082"/>
            <a:ext cx="723275" cy="288147"/>
          </a:xfrm>
          <a:prstGeom prst="rect">
            <a:avLst/>
          </a:prstGeom>
          <a:solidFill>
            <a:srgbClr val="FF0000"/>
          </a:solidFill>
        </p:spPr>
        <p:txBody>
          <a:bodyPr wrap="none" tIns="36000" bIns="36000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記入例</a:t>
            </a:r>
          </a:p>
        </p:txBody>
      </p:sp>
      <p:sp>
        <p:nvSpPr>
          <p:cNvPr id="10" name="矢印: 右 9">
            <a:extLst>
              <a:ext uri="{FF2B5EF4-FFF2-40B4-BE49-F238E27FC236}">
                <a16:creationId xmlns:a16="http://schemas.microsoft.com/office/drawing/2014/main" id="{841D81AF-26BD-0EF2-7482-E93B792A51E1}"/>
              </a:ext>
            </a:extLst>
          </p:cNvPr>
          <p:cNvSpPr/>
          <p:nvPr/>
        </p:nvSpPr>
        <p:spPr>
          <a:xfrm>
            <a:off x="7755930" y="3712243"/>
            <a:ext cx="1199773" cy="628650"/>
          </a:xfrm>
          <a:prstGeom prst="rightArrow">
            <a:avLst>
              <a:gd name="adj1" fmla="val 72816"/>
              <a:gd name="adj2" fmla="val 5000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振り返り、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アンケート分析、報告書作成</a:t>
            </a:r>
            <a:endParaRPr kumimoji="1" lang="ja-JP" altLang="en-US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矢印: 右 10">
            <a:extLst>
              <a:ext uri="{FF2B5EF4-FFF2-40B4-BE49-F238E27FC236}">
                <a16:creationId xmlns:a16="http://schemas.microsoft.com/office/drawing/2014/main" id="{8654730B-8C27-6AD6-627C-AEB5535C40ED}"/>
              </a:ext>
            </a:extLst>
          </p:cNvPr>
          <p:cNvSpPr/>
          <p:nvPr/>
        </p:nvSpPr>
        <p:spPr>
          <a:xfrm>
            <a:off x="1815388" y="3267075"/>
            <a:ext cx="927100" cy="628650"/>
          </a:xfrm>
          <a:prstGeom prst="rightArrow">
            <a:avLst>
              <a:gd name="adj1" fmla="val 72816"/>
              <a:gd name="adj2" fmla="val 5000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素案検討</a:t>
            </a: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042C3969-D08E-83F9-9A91-885A898D7ABA}"/>
              </a:ext>
            </a:extLst>
          </p:cNvPr>
          <p:cNvSpPr/>
          <p:nvPr/>
        </p:nvSpPr>
        <p:spPr>
          <a:xfrm>
            <a:off x="2676499" y="3267075"/>
            <a:ext cx="927100" cy="628650"/>
          </a:xfrm>
          <a:prstGeom prst="rightArrow">
            <a:avLst>
              <a:gd name="adj1" fmla="val 72816"/>
              <a:gd name="adj2" fmla="val 5000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協力団体</a:t>
            </a:r>
            <a:endParaRPr kumimoji="1"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の調整</a:t>
            </a:r>
            <a:endParaRPr kumimoji="1" lang="ja-JP" altLang="en-US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矢印: 右 12">
            <a:extLst>
              <a:ext uri="{FF2B5EF4-FFF2-40B4-BE49-F238E27FC236}">
                <a16:creationId xmlns:a16="http://schemas.microsoft.com/office/drawing/2014/main" id="{73A1E82C-16F6-2FBF-372F-760A19CB7262}"/>
              </a:ext>
            </a:extLst>
          </p:cNvPr>
          <p:cNvSpPr/>
          <p:nvPr/>
        </p:nvSpPr>
        <p:spPr>
          <a:xfrm>
            <a:off x="5186008" y="4124644"/>
            <a:ext cx="1646679" cy="628650"/>
          </a:xfrm>
          <a:prstGeom prst="rightArrow">
            <a:avLst>
              <a:gd name="adj1" fmla="val 72816"/>
              <a:gd name="adj2" fmla="val 5000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広報開始</a:t>
            </a:r>
          </a:p>
        </p:txBody>
      </p:sp>
      <p:sp>
        <p:nvSpPr>
          <p:cNvPr id="14" name="矢印: 右 13">
            <a:extLst>
              <a:ext uri="{FF2B5EF4-FFF2-40B4-BE49-F238E27FC236}">
                <a16:creationId xmlns:a16="http://schemas.microsoft.com/office/drawing/2014/main" id="{A5B43458-A508-3938-9251-42198129BBAC}"/>
              </a:ext>
            </a:extLst>
          </p:cNvPr>
          <p:cNvSpPr/>
          <p:nvPr/>
        </p:nvSpPr>
        <p:spPr>
          <a:xfrm>
            <a:off x="3524197" y="3267075"/>
            <a:ext cx="3308489" cy="628650"/>
          </a:xfrm>
          <a:prstGeom prst="rightArrow">
            <a:avLst>
              <a:gd name="adj1" fmla="val 72816"/>
              <a:gd name="adj2" fmla="val 5000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関係者ミーティング</a:t>
            </a:r>
            <a:endParaRPr kumimoji="1"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月２回程度</a:t>
            </a:r>
            <a:endParaRPr kumimoji="1" lang="ja-JP" altLang="en-US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98449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932</Words>
  <Application>Microsoft Office PowerPoint</Application>
  <PresentationFormat>ワイド画面</PresentationFormat>
  <Paragraphs>203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池田市役所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小松　健太</dc:creator>
  <cp:lastModifiedBy>小松　健太</cp:lastModifiedBy>
  <cp:revision>60</cp:revision>
  <dcterms:created xsi:type="dcterms:W3CDTF">2026-02-04T00:32:21Z</dcterms:created>
  <dcterms:modified xsi:type="dcterms:W3CDTF">2026-02-17T07:49:13Z</dcterms:modified>
</cp:coreProperties>
</file>