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3"/>
  </p:notesMasterIdLst>
  <p:sldIdLst>
    <p:sldId id="263" r:id="rId2"/>
  </p:sldIdLst>
  <p:sldSz cx="6858000" cy="9906000" type="A4"/>
  <p:notesSz cx="6805613" cy="9939338"/>
  <p:defaultTextStyle>
    <a:defPPr>
      <a:defRPr lang="ja-JP"/>
    </a:defPPr>
    <a:lvl1pPr marL="0" algn="l" defTabSz="914253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127" algn="l" defTabSz="914253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253" algn="l" defTabSz="914253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380" algn="l" defTabSz="914253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507" algn="l" defTabSz="914253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5633" algn="l" defTabSz="914253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2760" algn="l" defTabSz="914253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199887" algn="l" defTabSz="914253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013" algn="l" defTabSz="914253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5197"/>
    <a:srgbClr val="3E0000"/>
    <a:srgbClr val="8FC31F"/>
    <a:srgbClr val="906E30"/>
    <a:srgbClr val="A4723A"/>
    <a:srgbClr val="664724"/>
    <a:srgbClr val="645226"/>
    <a:srgbClr val="640000"/>
    <a:srgbClr val="FFC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505E3EF-67EA-436B-97B2-0124C06EBD24}" styleName="中間スタイル 4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D7AC3CCA-C797-4891-BE02-D94E43425B78}" styleName="スタイル (中間)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147" autoAdjust="0"/>
    <p:restoredTop sz="94660"/>
  </p:normalViewPr>
  <p:slideViewPr>
    <p:cSldViewPr snapToGrid="0">
      <p:cViewPr>
        <p:scale>
          <a:sx n="142" d="100"/>
          <a:sy n="142" d="100"/>
        </p:scale>
        <p:origin x="512" y="17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9098" cy="498693"/>
          </a:xfrm>
          <a:prstGeom prst="rect">
            <a:avLst/>
          </a:prstGeom>
        </p:spPr>
        <p:txBody>
          <a:bodyPr vert="horz" lIns="91569" tIns="45785" rIns="91569" bIns="45785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4942" y="1"/>
            <a:ext cx="2949098" cy="498693"/>
          </a:xfrm>
          <a:prstGeom prst="rect">
            <a:avLst/>
          </a:prstGeom>
        </p:spPr>
        <p:txBody>
          <a:bodyPr vert="horz" lIns="91569" tIns="45785" rIns="91569" bIns="45785" rtlCol="0"/>
          <a:lstStyle>
            <a:lvl1pPr algn="r">
              <a:defRPr sz="1100"/>
            </a:lvl1pPr>
          </a:lstStyle>
          <a:p>
            <a:fld id="{70F99883-74AE-4A2C-81B7-5B86A08198C0}" type="datetimeFigureOut">
              <a:rPr kumimoji="1" lang="ja-JP" altLang="en-US" smtClean="0"/>
              <a:t>2025/5/15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1241425"/>
            <a:ext cx="2322513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69" tIns="45785" rIns="91569" bIns="4578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562" y="4783307"/>
            <a:ext cx="5444490" cy="3913614"/>
          </a:xfrm>
          <a:prstGeom prst="rect">
            <a:avLst/>
          </a:prstGeom>
        </p:spPr>
        <p:txBody>
          <a:bodyPr vert="horz" lIns="91569" tIns="45785" rIns="91569" bIns="4578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649"/>
            <a:ext cx="2949098" cy="498692"/>
          </a:xfrm>
          <a:prstGeom prst="rect">
            <a:avLst/>
          </a:prstGeom>
        </p:spPr>
        <p:txBody>
          <a:bodyPr vert="horz" lIns="91569" tIns="45785" rIns="91569" bIns="45785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4942" y="9440649"/>
            <a:ext cx="2949098" cy="498692"/>
          </a:xfrm>
          <a:prstGeom prst="rect">
            <a:avLst/>
          </a:prstGeom>
        </p:spPr>
        <p:txBody>
          <a:bodyPr vert="horz" lIns="91569" tIns="45785" rIns="91569" bIns="45785" rtlCol="0" anchor="b"/>
          <a:lstStyle>
            <a:lvl1pPr algn="r">
              <a:defRPr sz="1100"/>
            </a:lvl1pPr>
          </a:lstStyle>
          <a:p>
            <a:fld id="{ACD93CC5-A9B8-46A1-B8C3-70AA73E05D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5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127" algn="l" defTabSz="91425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253" algn="l" defTabSz="91425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380" algn="l" defTabSz="91425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507" algn="l" defTabSz="91425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5633" algn="l" defTabSz="91425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2760" algn="l" defTabSz="91425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199887" algn="l" defTabSz="91425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013" algn="l" defTabSz="91425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241550" y="1241425"/>
            <a:ext cx="2322513" cy="33559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25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CD93CC5-A9B8-46A1-B8C3-70AA73E05DA2}" type="slidenum">
              <a:rPr kumimoji="1" lang="ja-JP" altLang="en-US" sz="11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25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816868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5"/>
          </a:xfrm>
          <a:prstGeom prst="rect">
            <a:avLst/>
          </a:prstGeom>
        </p:spPr>
        <p:txBody>
          <a:bodyPr anchor="b"/>
          <a:lstStyle>
            <a:lvl1pPr algn="ctr"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41"/>
            </a:lvl1pPr>
            <a:lvl2pPr marL="388757" indent="0" algn="ctr">
              <a:buNone/>
              <a:defRPr sz="1701"/>
            </a:lvl2pPr>
            <a:lvl3pPr marL="777514" indent="0" algn="ctr">
              <a:buNone/>
              <a:defRPr sz="1531"/>
            </a:lvl3pPr>
            <a:lvl4pPr marL="1166271" indent="0" algn="ctr">
              <a:buNone/>
              <a:defRPr sz="1360"/>
            </a:lvl4pPr>
            <a:lvl5pPr marL="1555029" indent="0" algn="ctr">
              <a:buNone/>
              <a:defRPr sz="1360"/>
            </a:lvl5pPr>
            <a:lvl6pPr marL="1943786" indent="0" algn="ctr">
              <a:buNone/>
              <a:defRPr sz="1360"/>
            </a:lvl6pPr>
            <a:lvl7pPr marL="2332543" indent="0" algn="ctr">
              <a:buNone/>
              <a:defRPr sz="1360"/>
            </a:lvl7pPr>
            <a:lvl8pPr marL="2721300" indent="0" algn="ctr">
              <a:buNone/>
              <a:defRPr sz="1360"/>
            </a:lvl8pPr>
            <a:lvl9pPr marL="3110057" indent="0" algn="ctr">
              <a:buNone/>
              <a:defRPr sz="136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856" y="9180819"/>
            <a:ext cx="1542980" cy="527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A3B7E-DD21-4048-88F3-59665D8E8CD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5/15/2025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065" y="9180819"/>
            <a:ext cx="2315870" cy="527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166" y="9180819"/>
            <a:ext cx="1542980" cy="527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903F17-9641-4B84-A974-7D55D06F189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892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855" y="527666"/>
            <a:ext cx="5914290" cy="1914593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855" y="2636891"/>
            <a:ext cx="5914290" cy="628586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856" y="9180819"/>
            <a:ext cx="1542980" cy="527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94DBB-917B-4186-A703-7409F7CF8E5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5/15/2025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065" y="9180819"/>
            <a:ext cx="2315870" cy="527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166" y="9180819"/>
            <a:ext cx="1542980" cy="527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B72EE-4B45-425F-B500-026DA88CB77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652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6" y="527404"/>
            <a:ext cx="1478756" cy="8394877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4"/>
            <a:ext cx="4350543" cy="839487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856" y="9180819"/>
            <a:ext cx="1542980" cy="527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D20DD-EE55-4DDE-BB8B-8D151B9371C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5/15/2025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065" y="9180819"/>
            <a:ext cx="2315870" cy="527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166" y="9180819"/>
            <a:ext cx="1542980" cy="527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0586A-009D-4946-86B1-6BEB0D580BF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80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2877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855" y="527666"/>
            <a:ext cx="5914290" cy="1914593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855" y="2636891"/>
            <a:ext cx="5914290" cy="628586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856" y="9180819"/>
            <a:ext cx="1542980" cy="527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7DE13-46BE-4B37-9FBB-8FA2A87D722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5/15/2025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065" y="9180819"/>
            <a:ext cx="2315870" cy="527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166" y="9180819"/>
            <a:ext cx="1542980" cy="527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FC707-0A99-4B85-9C38-B64E72987C1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207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7" y="2469625"/>
            <a:ext cx="5915025" cy="4120620"/>
          </a:xfrm>
          <a:prstGeom prst="rect">
            <a:avLst/>
          </a:prstGeom>
        </p:spPr>
        <p:txBody>
          <a:bodyPr anchor="b"/>
          <a:lstStyle>
            <a:lvl1pPr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7" y="6629227"/>
            <a:ext cx="5915025" cy="216693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757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856" y="9180819"/>
            <a:ext cx="1542980" cy="527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4D596-71CB-401C-BE2A-FF96587D8E9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5/15/2025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065" y="9180819"/>
            <a:ext cx="2315870" cy="527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166" y="9180819"/>
            <a:ext cx="1542980" cy="527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CCBC2-8C21-4C9A-A2A0-C4F7CFD13B6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403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855" y="527666"/>
            <a:ext cx="5914290" cy="1914593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3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3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71856" y="9180819"/>
            <a:ext cx="1542980" cy="527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FDC24-657B-46BD-9F76-F6EB56EE60B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5/15/2025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065" y="9180819"/>
            <a:ext cx="2315870" cy="527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166" y="9180819"/>
            <a:ext cx="1542980" cy="527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8B99DA-1B7B-4D03-B44C-EA0B6BFD2A8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169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6"/>
            <a:ext cx="2901255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6"/>
            <a:ext cx="2915543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471856" y="9180819"/>
            <a:ext cx="1542980" cy="527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244564-11C5-49CA-A6C6-0EFA5B9EEF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5/15/2025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065" y="9180819"/>
            <a:ext cx="2315870" cy="527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166" y="9180819"/>
            <a:ext cx="1542980" cy="527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FB411-F8C4-4E71-AA2F-EFB8BA58573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28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855" y="527666"/>
            <a:ext cx="5914290" cy="1914593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471856" y="9180819"/>
            <a:ext cx="1542980" cy="527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3C5F0A-E814-4F5B-8509-4826EF6EAFA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5/15/2025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065" y="9180819"/>
            <a:ext cx="2315870" cy="527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166" y="9180819"/>
            <a:ext cx="1542980" cy="527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3135D-753B-4641-9B40-F5C756AB03B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906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71856" y="9180819"/>
            <a:ext cx="1542980" cy="527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9F838-D727-4C3D-981F-C91357BA972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5/15/2025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065" y="9180819"/>
            <a:ext cx="2315870" cy="527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166" y="9180819"/>
            <a:ext cx="1542980" cy="527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7CFDE-7B0F-4037-894D-A6CABA6358C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309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2" y="660401"/>
            <a:ext cx="2211883" cy="2311400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2"/>
            <a:ext cx="3471863" cy="7039681"/>
          </a:xfrm>
          <a:prstGeom prst="rect">
            <a:avLst/>
          </a:prstGeom>
        </p:spPr>
        <p:txBody>
          <a:bodyPr/>
          <a:lstStyle>
            <a:lvl1pPr>
              <a:defRPr sz="2721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2" y="2971800"/>
            <a:ext cx="2211883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71856" y="9180819"/>
            <a:ext cx="1542980" cy="527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78700-CC02-43A7-8D67-617F0C9B34C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5/15/2025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065" y="9180819"/>
            <a:ext cx="2315870" cy="527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166" y="9180819"/>
            <a:ext cx="1542980" cy="527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CBD56-090A-4AA6-BB18-0A87B6BE424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046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2" y="660401"/>
            <a:ext cx="2211883" cy="2311400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2"/>
            <a:ext cx="3471863" cy="7039681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721"/>
            </a:lvl1pPr>
            <a:lvl2pPr marL="388757" indent="0">
              <a:buNone/>
              <a:defRPr sz="2381"/>
            </a:lvl2pPr>
            <a:lvl3pPr marL="777514" indent="0">
              <a:buNone/>
              <a:defRPr sz="2041"/>
            </a:lvl3pPr>
            <a:lvl4pPr marL="1166271" indent="0">
              <a:buNone/>
              <a:defRPr sz="1701"/>
            </a:lvl4pPr>
            <a:lvl5pPr marL="1555029" indent="0">
              <a:buNone/>
              <a:defRPr sz="1701"/>
            </a:lvl5pPr>
            <a:lvl6pPr marL="1943786" indent="0">
              <a:buNone/>
              <a:defRPr sz="1701"/>
            </a:lvl6pPr>
            <a:lvl7pPr marL="2332543" indent="0">
              <a:buNone/>
              <a:defRPr sz="1701"/>
            </a:lvl7pPr>
            <a:lvl8pPr marL="2721300" indent="0">
              <a:buNone/>
              <a:defRPr sz="1701"/>
            </a:lvl8pPr>
            <a:lvl9pPr marL="3110057" indent="0">
              <a:buNone/>
              <a:defRPr sz="1701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2" y="2971800"/>
            <a:ext cx="2211883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71856" y="9180819"/>
            <a:ext cx="1542980" cy="527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F08AA-2110-42CD-8773-E3A4EF59A3C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5/15/2025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065" y="9180819"/>
            <a:ext cx="2315870" cy="527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166" y="9180819"/>
            <a:ext cx="1542980" cy="527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9A334-02AD-4810-8742-6DB93C5EA25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634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rgbClr val="00B0F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746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txStyles>
    <p:titleStyle>
      <a:lvl1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2pPr>
      <a:lvl3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3pPr>
      <a:lvl4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4pPr>
      <a:lvl5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5pPr>
      <a:lvl6pPr marL="4572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6pPr>
      <a:lvl7pPr marL="9144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7pPr>
      <a:lvl8pPr marL="13716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8pPr>
      <a:lvl9pPr marL="18288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9pPr>
    </p:titleStyle>
    <p:bodyStyle>
      <a:lvl1pPr marL="193675" indent="-193675" algn="l" defTabSz="776288" rtl="0" fontAlgn="base">
        <a:lnSpc>
          <a:spcPct val="90000"/>
        </a:lnSpc>
        <a:spcBef>
          <a:spcPts val="850"/>
        </a:spcBef>
        <a:spcAft>
          <a:spcPct val="0"/>
        </a:spcAft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2613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48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4783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角丸四角形 16"/>
          <p:cNvSpPr/>
          <p:nvPr/>
        </p:nvSpPr>
        <p:spPr>
          <a:xfrm>
            <a:off x="302886" y="7980896"/>
            <a:ext cx="6197600" cy="834574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25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-1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ご希望の方は、履歴書と資格証のコピーを事前に幼児保育課</a:t>
            </a: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に提出して</a:t>
            </a:r>
            <a:r>
              <a:rPr lang="ja-JP" altLang="en-US" sz="105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下さい。（持参・郵送）</a:t>
            </a:r>
            <a:endParaRPr lang="en-US" altLang="ja-JP" sz="105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lvl="0" indent="0" algn="l" defTabSz="91425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その後、面接日を調整いたします。</a:t>
            </a:r>
            <a:endParaRPr kumimoji="1" lang="en-US" altLang="ja-JP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  <a:p>
            <a:pPr marL="0" marR="0" lvl="0" indent="0" algn="l" defTabSz="91425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上記条件以外での勤務をご希望の方は、登録のみの受付も行っています。</a:t>
            </a:r>
            <a:endParaRPr kumimoji="1" lang="en-US" altLang="ja-JP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  <a:p>
            <a:pPr marL="0" marR="0" lvl="0" indent="0" algn="l" defTabSz="91425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まずは下記連絡先までお気軽にお問い合わせください！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0" y="9229724"/>
            <a:ext cx="6858000" cy="676275"/>
          </a:xfrm>
          <a:prstGeom prst="rect">
            <a:avLst/>
          </a:prstGeom>
          <a:solidFill>
            <a:srgbClr val="E85197"/>
          </a:solidFill>
          <a:ln>
            <a:solidFill>
              <a:srgbClr val="E8519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25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【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お問い合わせ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】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池田市 子ども・健康部 幼児保育課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  <a:p>
            <a:pPr marL="0" marR="0" lvl="0" indent="0" algn="ctr" defTabSz="91425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池田市城南１－１－１　池田市役所４階１４番窓口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  <a:p>
            <a:pPr marL="0" marR="0" lvl="0" indent="0" algn="ctr" defTabSz="91425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　☎０７２－７５４－６２０８</a:t>
            </a:r>
          </a:p>
        </p:txBody>
      </p:sp>
      <p:grpSp>
        <p:nvGrpSpPr>
          <p:cNvPr id="13" name="グループ化 12"/>
          <p:cNvGrpSpPr/>
          <p:nvPr/>
        </p:nvGrpSpPr>
        <p:grpSpPr>
          <a:xfrm>
            <a:off x="0" y="-120469"/>
            <a:ext cx="6876473" cy="2049674"/>
            <a:chOff x="0" y="-120469"/>
            <a:chExt cx="6876473" cy="2049674"/>
          </a:xfrm>
        </p:grpSpPr>
        <p:sp>
          <p:nvSpPr>
            <p:cNvPr id="2" name="正方形/長方形 1"/>
            <p:cNvSpPr/>
            <p:nvPr/>
          </p:nvSpPr>
          <p:spPr>
            <a:xfrm>
              <a:off x="0" y="1"/>
              <a:ext cx="6858000" cy="1850017"/>
            </a:xfrm>
            <a:prstGeom prst="rect">
              <a:avLst/>
            </a:prstGeom>
            <a:solidFill>
              <a:srgbClr val="E85197"/>
            </a:solidFill>
            <a:ln>
              <a:solidFill>
                <a:srgbClr val="8FC31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25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3" name="正方形/長方形 2"/>
            <p:cNvSpPr/>
            <p:nvPr/>
          </p:nvSpPr>
          <p:spPr>
            <a:xfrm>
              <a:off x="951053" y="-120469"/>
              <a:ext cx="3163747" cy="155427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253" rtl="0" eaLnBrk="1" fontAlgn="auto" latinLnBrk="0" hangingPunct="1">
                <a:lnSpc>
                  <a:spcPts val="38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b="1" i="0" u="sng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+mn-cs"/>
                </a:rPr>
                <a:t>楽しくやりがいのある</a:t>
              </a:r>
            </a:p>
            <a:p>
              <a:pPr marL="0" marR="0" lvl="0" indent="0" algn="l" defTabSz="914253" rtl="0" eaLnBrk="1" fontAlgn="auto" latinLnBrk="0" hangingPunct="1">
                <a:lnSpc>
                  <a:spcPts val="38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b="1" i="0" u="sng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+mn-cs"/>
                </a:rPr>
                <a:t>職場で働きませんか？？</a:t>
              </a:r>
            </a:p>
            <a:p>
              <a:pPr marL="0" marR="0" lvl="0" indent="0" algn="l" defTabSz="914253" rtl="0" eaLnBrk="1" fontAlgn="auto" latinLnBrk="0" hangingPunct="1">
                <a:lnSpc>
                  <a:spcPts val="38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b="1" i="0" u="sng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+mn-cs"/>
                </a:rPr>
                <a:t>子どもが好きな方大歓迎！</a:t>
              </a:r>
            </a:p>
          </p:txBody>
        </p:sp>
        <p:sp>
          <p:nvSpPr>
            <p:cNvPr id="4" name="テキスト ボックス 3"/>
            <p:cNvSpPr txBox="1"/>
            <p:nvPr/>
          </p:nvSpPr>
          <p:spPr>
            <a:xfrm>
              <a:off x="323273" y="1405985"/>
              <a:ext cx="65532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25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保育士等（会計年度任用職員）の募集</a:t>
              </a:r>
            </a:p>
          </p:txBody>
        </p:sp>
      </p:grpSp>
      <p:sp>
        <p:nvSpPr>
          <p:cNvPr id="10" name="正方形/長方形 9"/>
          <p:cNvSpPr/>
          <p:nvPr/>
        </p:nvSpPr>
        <p:spPr>
          <a:xfrm>
            <a:off x="216527" y="2110723"/>
            <a:ext cx="880522" cy="255772"/>
          </a:xfrm>
          <a:prstGeom prst="rect">
            <a:avLst/>
          </a:prstGeom>
          <a:solidFill>
            <a:schemeClr val="bg1"/>
          </a:solidFill>
          <a:ln>
            <a:solidFill>
              <a:srgbClr val="3E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25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募集内容　</a:t>
            </a:r>
          </a:p>
        </p:txBody>
      </p:sp>
      <p:pic>
        <p:nvPicPr>
          <p:cNvPr id="14" name="図 13" descr="IMG_0438"/>
          <p:cNvPicPr>
            <a:picLocks noGrp="1" noChangeAspect="1"/>
          </p:cNvPicPr>
          <p:nvPr isPhoto="1"/>
        </p:nvPicPr>
        <p:blipFill rotWithShape="1">
          <a:blip r:embed="rId3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805"/>
          <a:stretch/>
        </p:blipFill>
        <p:spPr>
          <a:xfrm>
            <a:off x="4391026" y="11068"/>
            <a:ext cx="2466974" cy="1329050"/>
          </a:xfrm>
          <a:prstGeom prst="rect">
            <a:avLst/>
          </a:prstGeom>
        </p:spPr>
      </p:pic>
      <p:graphicFrame>
        <p:nvGraphicFramePr>
          <p:cNvPr id="20" name="表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400588"/>
              </p:ext>
            </p:extLst>
          </p:nvPr>
        </p:nvGraphicFramePr>
        <p:xfrm>
          <a:off x="216527" y="2627708"/>
          <a:ext cx="6461759" cy="3396509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308513">
                  <a:extLst>
                    <a:ext uri="{9D8B030D-6E8A-4147-A177-3AD203B41FA5}">
                      <a16:colId xmlns:a16="http://schemas.microsoft.com/office/drawing/2014/main" val="2774440562"/>
                    </a:ext>
                  </a:extLst>
                </a:gridCol>
                <a:gridCol w="2035579">
                  <a:extLst>
                    <a:ext uri="{9D8B030D-6E8A-4147-A177-3AD203B41FA5}">
                      <a16:colId xmlns:a16="http://schemas.microsoft.com/office/drawing/2014/main" val="2963082492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980329484"/>
                    </a:ext>
                  </a:extLst>
                </a:gridCol>
                <a:gridCol w="679267">
                  <a:extLst>
                    <a:ext uri="{9D8B030D-6E8A-4147-A177-3AD203B41FA5}">
                      <a16:colId xmlns:a16="http://schemas.microsoft.com/office/drawing/2014/main" val="1731015462"/>
                    </a:ext>
                  </a:extLst>
                </a:gridCol>
              </a:tblGrid>
              <a:tr h="36090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勤務地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勤務条件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業務内容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募集人数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2124488"/>
                  </a:ext>
                </a:extLst>
              </a:tr>
              <a:tr h="83066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なかよしこども園</a:t>
                      </a:r>
                      <a:endParaRPr kumimoji="1" lang="en-US" altLang="ja-JP" sz="900" b="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900" b="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（石橋４－６－１）</a:t>
                      </a:r>
                      <a:endParaRPr kumimoji="1" lang="en-US" altLang="ja-JP" sz="900" b="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indent="0" algn="ctr" defTabSz="7775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0" u="sng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幼保連携型認定こども園</a:t>
                      </a:r>
                      <a:endParaRPr kumimoji="1" lang="en-US" altLang="ja-JP" sz="800" b="0" u="sng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lvl="0" algn="ctr" defTabSz="777514">
                        <a:defRPr/>
                      </a:pPr>
                      <a:r>
                        <a:rPr lang="ja-JP" altLang="en-US" sz="900" dirty="0">
                          <a:solidFill>
                            <a:prstClr val="black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■月～金</a:t>
                      </a:r>
                      <a:endParaRPr lang="en-US" altLang="ja-JP" sz="900" dirty="0">
                        <a:solidFill>
                          <a:prstClr val="black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lvl="0" algn="ctr" defTabSz="777514">
                        <a:defRPr/>
                      </a:pPr>
                      <a:r>
                        <a:rPr lang="ja-JP" altLang="en-US" sz="900" dirty="0">
                          <a:solidFill>
                            <a:prstClr val="black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９時～</a:t>
                      </a:r>
                      <a:r>
                        <a:rPr lang="en-US" altLang="ja-JP" sz="900" dirty="0">
                          <a:solidFill>
                            <a:prstClr val="black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17</a:t>
                      </a:r>
                      <a:r>
                        <a:rPr lang="ja-JP" altLang="en-US" sz="900" dirty="0">
                          <a:solidFill>
                            <a:prstClr val="black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時</a:t>
                      </a:r>
                      <a:endParaRPr lang="en-US" altLang="ja-JP" sz="900" dirty="0">
                        <a:solidFill>
                          <a:prstClr val="black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乳幼児の保育</a:t>
                      </a:r>
                      <a:endParaRPr kumimoji="1" lang="en-US" altLang="ja-JP" sz="900" b="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>
                        <a:lnSpc>
                          <a:spcPts val="500"/>
                        </a:lnSpc>
                      </a:pPr>
                      <a:endParaRPr kumimoji="1" lang="en-US" altLang="ja-JP" sz="900" b="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en-US" altLang="ja-JP" sz="900" b="0" u="sng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kumimoji="1" lang="ja-JP" altLang="en-US" sz="900" b="0" u="sng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要資格</a:t>
                      </a:r>
                      <a:endParaRPr kumimoji="1" lang="en-US" altLang="ja-JP" sz="900" b="0" u="sng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900" b="0" u="none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⇒保育士資格及び幼稚園教諭免許</a:t>
                      </a:r>
                      <a:endParaRPr kumimoji="1" lang="en-US" altLang="ja-JP" sz="900" b="0" u="none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各施設</a:t>
                      </a:r>
                      <a:endParaRPr kumimoji="1" lang="en-US" altLang="ja-JP" sz="900" b="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900" b="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数名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2469400"/>
                  </a:ext>
                </a:extLst>
              </a:tr>
              <a:tr h="71068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ひかりこども園</a:t>
                      </a:r>
                      <a:endParaRPr kumimoji="1" lang="en-US" altLang="ja-JP" sz="900" b="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indent="0" algn="ctr" defTabSz="7775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（神田２－４－１）</a:t>
                      </a:r>
                      <a:endParaRPr kumimoji="1" lang="en-US" altLang="ja-JP" sz="900" b="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indent="0" algn="ctr" defTabSz="7775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0" u="sng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幼保連携型認定こども園</a:t>
                      </a:r>
                      <a:endParaRPr kumimoji="1" lang="en-US" altLang="ja-JP" sz="800" b="0" u="sng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5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■月～金</a:t>
                      </a:r>
                      <a:endParaRPr kumimoji="1" lang="en-US" altLang="ja-JP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  <a:p>
                      <a:pPr marL="0" marR="0" lvl="0" indent="0" algn="ctr" defTabSz="7775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８時４５分～１６時４５分</a:t>
                      </a:r>
                      <a:endParaRPr kumimoji="1" lang="en-US" altLang="ja-JP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3869730"/>
                  </a:ext>
                </a:extLst>
              </a:tr>
              <a:tr h="710683">
                <a:tc>
                  <a:txBody>
                    <a:bodyPr/>
                    <a:lstStyle/>
                    <a:p>
                      <a:pPr marL="0" marR="0" indent="0" algn="ctr" defTabSz="7775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0" u="sng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古江保育所</a:t>
                      </a:r>
                      <a:endParaRPr kumimoji="1" lang="en-US" altLang="ja-JP" sz="800" b="0" u="sng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indent="0" algn="ctr" defTabSz="7775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0" u="sng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（古江町４）</a:t>
                      </a:r>
                      <a:endParaRPr kumimoji="1" lang="en-US" altLang="ja-JP" sz="800" b="0" u="sng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lvl="0" algn="ctr" defTabSz="777514">
                        <a:defRPr/>
                      </a:pPr>
                      <a:r>
                        <a:rPr lang="ja-JP" altLang="en-US" sz="900" dirty="0">
                          <a:solidFill>
                            <a:prstClr val="black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■月～金</a:t>
                      </a:r>
                      <a:endParaRPr lang="en-US" altLang="ja-JP" sz="900" dirty="0">
                        <a:solidFill>
                          <a:prstClr val="black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lvl="0" indent="0" algn="ctr" defTabSz="7775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８時４５分～１６時４５分</a:t>
                      </a:r>
                      <a:endParaRPr kumimoji="1" lang="en-US" altLang="ja-JP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7192648"/>
                  </a:ext>
                </a:extLst>
              </a:tr>
              <a:tr h="783573">
                <a:tc>
                  <a:txBody>
                    <a:bodyPr/>
                    <a:lstStyle/>
                    <a:p>
                      <a:pPr marL="0" marR="0" indent="0" algn="ctr" defTabSz="7775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dirty="0" err="1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やまばと</a:t>
                      </a:r>
                      <a:r>
                        <a:rPr kumimoji="1" lang="ja-JP" altLang="en-US" sz="900" b="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学園</a:t>
                      </a:r>
                      <a:endParaRPr kumimoji="1" lang="en-US" altLang="ja-JP" sz="900" b="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800" b="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（旭丘１－１－１０）</a:t>
                      </a:r>
                      <a:endParaRPr kumimoji="1" lang="en-US" altLang="ja-JP" sz="800" b="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800" b="0" u="sng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児童発達支援センター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5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■月～金</a:t>
                      </a:r>
                      <a:endParaRPr kumimoji="1" lang="en-US" altLang="ja-JP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  <a:p>
                      <a:pPr marL="0" marR="0" lvl="0" indent="0" algn="ctr" defTabSz="7775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９時～１７時</a:t>
                      </a:r>
                      <a:endParaRPr kumimoji="1" lang="en-US" altLang="ja-JP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3401713"/>
                  </a:ext>
                </a:extLst>
              </a:tr>
            </a:tbl>
          </a:graphicData>
        </a:graphic>
      </p:graphicFrame>
      <p:grpSp>
        <p:nvGrpSpPr>
          <p:cNvPr id="7" name="グループ化 6"/>
          <p:cNvGrpSpPr/>
          <p:nvPr/>
        </p:nvGrpSpPr>
        <p:grpSpPr>
          <a:xfrm>
            <a:off x="125086" y="6424708"/>
            <a:ext cx="6553200" cy="1256166"/>
            <a:chOff x="-78805" y="6535699"/>
            <a:chExt cx="6553200" cy="1256166"/>
          </a:xfrm>
        </p:grpSpPr>
        <p:sp>
          <p:nvSpPr>
            <p:cNvPr id="6" name="テキスト ボックス 5"/>
            <p:cNvSpPr txBox="1"/>
            <p:nvPr/>
          </p:nvSpPr>
          <p:spPr>
            <a:xfrm>
              <a:off x="-78805" y="6891619"/>
              <a:ext cx="6553200" cy="9002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>
                <a:defRPr/>
              </a:pPr>
              <a:r>
                <a:rPr lang="ja-JP" altLang="en-US" sz="1050" dirty="0">
                  <a:solidFill>
                    <a:prstClr val="black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・時　給　保育士資格・幼稚園教諭免許をお持ちの方</a:t>
              </a:r>
              <a:r>
                <a:rPr lang="en-US" altLang="ja-JP" sz="1050" dirty="0">
                  <a:solidFill>
                    <a:prstClr val="black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…1,486</a:t>
              </a:r>
              <a:r>
                <a:rPr lang="ja-JP" altLang="en-US" sz="1050" dirty="0">
                  <a:solidFill>
                    <a:prstClr val="black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円</a:t>
              </a:r>
              <a:endParaRPr lang="en-US" altLang="ja-JP" sz="105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lvl="0">
                <a:defRPr/>
              </a:pPr>
              <a:r>
                <a:rPr lang="ja-JP" altLang="en-US" sz="1050" dirty="0">
                  <a:solidFill>
                    <a:prstClr val="black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　　　　　上記以外の方</a:t>
              </a:r>
              <a:r>
                <a:rPr lang="en-US" altLang="ja-JP" sz="1050" dirty="0">
                  <a:solidFill>
                    <a:prstClr val="black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…1,283</a:t>
              </a:r>
              <a:r>
                <a:rPr lang="ja-JP" altLang="en-US" sz="1050" dirty="0">
                  <a:solidFill>
                    <a:prstClr val="black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円</a:t>
              </a:r>
              <a:endParaRPr lang="en-US" altLang="ja-JP" sz="105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lvl="0">
                <a:defRPr/>
              </a:pPr>
              <a:r>
                <a:rPr lang="ja-JP" altLang="en-US" sz="1050" dirty="0">
                  <a:solidFill>
                    <a:prstClr val="black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・賞　与　週１５時間３０分以上勤務の方のみ支給。</a:t>
              </a:r>
              <a:endParaRPr lang="en-US" altLang="ja-JP" sz="105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lvl="0">
                <a:defRPr/>
              </a:pPr>
              <a:r>
                <a:rPr lang="ja-JP" altLang="en-US" sz="1050" dirty="0">
                  <a:solidFill>
                    <a:prstClr val="black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・交通費　週４日以上勤務の方のみ支給。上限あり。</a:t>
              </a:r>
              <a:endParaRPr lang="en-US" altLang="ja-JP" sz="105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lvl="0">
                <a:defRPr/>
              </a:pPr>
              <a:r>
                <a:rPr lang="ja-JP" altLang="en-US" sz="1050" dirty="0">
                  <a:solidFill>
                    <a:prstClr val="black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・保険等　週２０時間以上勤務の方のみ、健康保険、厚生年金、雇用保険への加入あり。</a:t>
              </a:r>
              <a:endParaRPr lang="en-US" altLang="ja-JP" sz="105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24" name="正方形/長方形 23"/>
            <p:cNvSpPr/>
            <p:nvPr/>
          </p:nvSpPr>
          <p:spPr>
            <a:xfrm>
              <a:off x="163737" y="6535699"/>
              <a:ext cx="880522" cy="255772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3E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25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ja-JP" altLang="en-US" sz="1200" dirty="0">
                  <a:solidFill>
                    <a:prstClr val="black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報酬等</a:t>
              </a:r>
              <a:r>
                <a:rPr kumimoji="1" lang="ja-JP" altLang="en-US" sz="120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99148228"/>
      </p:ext>
    </p:extLst>
  </p:cSld>
  <p:clrMapOvr>
    <a:masterClrMapping/>
  </p:clrMapOvr>
</p:sld>
</file>

<file path=ppt/theme/theme1.xml><?xml version="1.0" encoding="utf-8"?>
<a:theme xmlns:a="http://schemas.openxmlformats.org/drawingml/2006/main" name="1_ガイド入りテンプレートサンプル20130531三木さん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5.potx" id="{3F8E5C06-014F-4A13-A3C7-E133BECAFD1E}" vid="{BD152B00-4CFD-4022-8208-530F7579D79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51</Template>
  <TotalTime>959</TotalTime>
  <Words>291</Words>
  <Application>Microsoft Office PowerPoint</Application>
  <PresentationFormat>A4 210 x 297 mm</PresentationFormat>
  <Paragraphs>48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HG丸ｺﾞｼｯｸM-PRO</vt:lpstr>
      <vt:lpstr>メイリオ</vt:lpstr>
      <vt:lpstr>Arial</vt:lpstr>
      <vt:lpstr>Calibri</vt:lpstr>
      <vt:lpstr>Calibri Light</vt:lpstr>
      <vt:lpstr>1_ガイド入りテンプレートサンプル20130531三木さん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赤星真人(d006033)</dc:creator>
  <cp:lastModifiedBy>細川　裕子</cp:lastModifiedBy>
  <cp:revision>108</cp:revision>
  <cp:lastPrinted>2023-01-04T02:38:34Z</cp:lastPrinted>
  <dcterms:created xsi:type="dcterms:W3CDTF">2013-08-07T01:16:52Z</dcterms:created>
  <dcterms:modified xsi:type="dcterms:W3CDTF">2025-05-14T23:48:08Z</dcterms:modified>
</cp:coreProperties>
</file>