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9F1B"/>
    <a:srgbClr val="F49E1C"/>
    <a:srgbClr val="F59E1B"/>
    <a:srgbClr val="007D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2" d="100"/>
          <a:sy n="112" d="100"/>
        </p:scale>
        <p:origin x="762" y="-3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278789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170470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413510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217575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41490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103204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140007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245973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121218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4792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F1684D-AC5C-491C-986B-AC615057D33E}"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272759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DF1684D-AC5C-491C-986B-AC615057D33E}" type="datetimeFigureOut">
              <a:rPr kumimoji="1" lang="ja-JP" altLang="en-US" smtClean="0"/>
              <a:t>2024/4/10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42301A2-EF4D-4422-BEB3-47FBA0F3F2F8}" type="slidenum">
              <a:rPr kumimoji="1" lang="ja-JP" altLang="en-US" smtClean="0"/>
              <a:t>‹#›</a:t>
            </a:fld>
            <a:endParaRPr kumimoji="1" lang="ja-JP" altLang="en-US"/>
          </a:p>
        </p:txBody>
      </p:sp>
    </p:spTree>
    <p:extLst>
      <p:ext uri="{BB962C8B-B14F-4D97-AF65-F5344CB8AC3E}">
        <p14:creationId xmlns:p14="http://schemas.microsoft.com/office/powerpoint/2010/main" val="926782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788004" y="6515835"/>
            <a:ext cx="2299625" cy="1671745"/>
          </a:xfrm>
          <a:prstGeom prst="rect">
            <a:avLst/>
          </a:prstGeom>
        </p:spPr>
      </p:pic>
      <p:pic>
        <p:nvPicPr>
          <p:cNvPr id="37" name="図 36">
            <a:extLst>
              <a:ext uri="{FF2B5EF4-FFF2-40B4-BE49-F238E27FC236}">
                <a16:creationId xmlns:a16="http://schemas.microsoft.com/office/drawing/2014/main" id="{5678DEFC-EA96-4225-82C4-694E2F6E2D71}"/>
              </a:ext>
            </a:extLst>
          </p:cNvPr>
          <p:cNvPicPr>
            <a:picLocks noChangeAspect="1"/>
          </p:cNvPicPr>
          <p:nvPr/>
        </p:nvPicPr>
        <p:blipFill>
          <a:blip r:embed="rId3"/>
          <a:stretch>
            <a:fillRect/>
          </a:stretch>
        </p:blipFill>
        <p:spPr>
          <a:xfrm>
            <a:off x="552560" y="5044548"/>
            <a:ext cx="258928" cy="250838"/>
          </a:xfrm>
          <a:prstGeom prst="rect">
            <a:avLst/>
          </a:prstGeom>
        </p:spPr>
      </p:pic>
      <p:pic>
        <p:nvPicPr>
          <p:cNvPr id="65" name="図 64">
            <a:extLst>
              <a:ext uri="{FF2B5EF4-FFF2-40B4-BE49-F238E27FC236}">
                <a16:creationId xmlns:a16="http://schemas.microsoft.com/office/drawing/2014/main" id="{E13557BD-2A87-4E94-9A3D-1AB212B50104}"/>
              </a:ext>
            </a:extLst>
          </p:cNvPr>
          <p:cNvPicPr>
            <a:picLocks noChangeAspect="1"/>
          </p:cNvPicPr>
          <p:nvPr/>
        </p:nvPicPr>
        <p:blipFill>
          <a:blip r:embed="rId4"/>
          <a:stretch>
            <a:fillRect/>
          </a:stretch>
        </p:blipFill>
        <p:spPr>
          <a:xfrm>
            <a:off x="532577" y="7375947"/>
            <a:ext cx="244676" cy="197320"/>
          </a:xfrm>
          <a:prstGeom prst="rect">
            <a:avLst/>
          </a:prstGeom>
        </p:spPr>
      </p:pic>
      <p:pic>
        <p:nvPicPr>
          <p:cNvPr id="60" name="図 59">
            <a:extLst>
              <a:ext uri="{FF2B5EF4-FFF2-40B4-BE49-F238E27FC236}">
                <a16:creationId xmlns:a16="http://schemas.microsoft.com/office/drawing/2014/main" id="{4D5B2E11-3CA3-421B-A506-3DD22A983409}"/>
              </a:ext>
            </a:extLst>
          </p:cNvPr>
          <p:cNvPicPr>
            <a:picLocks noChangeAspect="1"/>
          </p:cNvPicPr>
          <p:nvPr/>
        </p:nvPicPr>
        <p:blipFill>
          <a:blip r:embed="rId5"/>
          <a:stretch>
            <a:fillRect/>
          </a:stretch>
        </p:blipFill>
        <p:spPr>
          <a:xfrm>
            <a:off x="349610" y="6904584"/>
            <a:ext cx="1560279" cy="472268"/>
          </a:xfrm>
          <a:prstGeom prst="rect">
            <a:avLst/>
          </a:prstGeom>
        </p:spPr>
      </p:pic>
      <p:pic>
        <p:nvPicPr>
          <p:cNvPr id="14" name="図 13">
            <a:extLst>
              <a:ext uri="{FF2B5EF4-FFF2-40B4-BE49-F238E27FC236}">
                <a16:creationId xmlns:a16="http://schemas.microsoft.com/office/drawing/2014/main" id="{4B76C7F5-2C61-4291-8FB3-1C738E5DBA64}"/>
              </a:ext>
            </a:extLst>
          </p:cNvPr>
          <p:cNvPicPr>
            <a:picLocks noChangeAspect="1"/>
          </p:cNvPicPr>
          <p:nvPr/>
        </p:nvPicPr>
        <p:blipFill>
          <a:blip r:embed="rId6"/>
          <a:stretch>
            <a:fillRect/>
          </a:stretch>
        </p:blipFill>
        <p:spPr>
          <a:xfrm>
            <a:off x="1137696" y="361366"/>
            <a:ext cx="3324707" cy="279110"/>
          </a:xfrm>
          <a:prstGeom prst="rect">
            <a:avLst/>
          </a:prstGeom>
        </p:spPr>
      </p:pic>
      <p:pic>
        <p:nvPicPr>
          <p:cNvPr id="17" name="図 16">
            <a:extLst>
              <a:ext uri="{FF2B5EF4-FFF2-40B4-BE49-F238E27FC236}">
                <a16:creationId xmlns:a16="http://schemas.microsoft.com/office/drawing/2014/main" id="{4B56C08C-65B3-45EC-BC2A-A42B5D13575E}"/>
              </a:ext>
            </a:extLst>
          </p:cNvPr>
          <p:cNvPicPr>
            <a:picLocks noChangeAspect="1"/>
          </p:cNvPicPr>
          <p:nvPr/>
        </p:nvPicPr>
        <p:blipFill>
          <a:blip r:embed="rId7"/>
          <a:stretch>
            <a:fillRect/>
          </a:stretch>
        </p:blipFill>
        <p:spPr>
          <a:xfrm>
            <a:off x="93822" y="64897"/>
            <a:ext cx="1603515" cy="675944"/>
          </a:xfrm>
          <a:prstGeom prst="rect">
            <a:avLst/>
          </a:prstGeom>
        </p:spPr>
      </p:pic>
      <p:pic>
        <p:nvPicPr>
          <p:cNvPr id="19" name="図 18">
            <a:extLst>
              <a:ext uri="{FF2B5EF4-FFF2-40B4-BE49-F238E27FC236}">
                <a16:creationId xmlns:a16="http://schemas.microsoft.com/office/drawing/2014/main" id="{94C3B96A-02C7-45F5-9DA7-7D70456F555A}"/>
              </a:ext>
            </a:extLst>
          </p:cNvPr>
          <p:cNvPicPr>
            <a:picLocks noChangeAspect="1"/>
          </p:cNvPicPr>
          <p:nvPr/>
        </p:nvPicPr>
        <p:blipFill>
          <a:blip r:embed="rId8"/>
          <a:stretch>
            <a:fillRect/>
          </a:stretch>
        </p:blipFill>
        <p:spPr>
          <a:xfrm>
            <a:off x="5827493" y="52206"/>
            <a:ext cx="1541926" cy="701327"/>
          </a:xfrm>
          <a:prstGeom prst="rect">
            <a:avLst/>
          </a:prstGeom>
        </p:spPr>
      </p:pic>
      <p:pic>
        <p:nvPicPr>
          <p:cNvPr id="20" name="図 19">
            <a:extLst>
              <a:ext uri="{FF2B5EF4-FFF2-40B4-BE49-F238E27FC236}">
                <a16:creationId xmlns:a16="http://schemas.microsoft.com/office/drawing/2014/main" id="{93E8FAE6-DE84-4DDA-8F01-1A805DDF8706}"/>
              </a:ext>
            </a:extLst>
          </p:cNvPr>
          <p:cNvPicPr>
            <a:picLocks noChangeAspect="1"/>
          </p:cNvPicPr>
          <p:nvPr/>
        </p:nvPicPr>
        <p:blipFill>
          <a:blip r:embed="rId9"/>
          <a:stretch>
            <a:fillRect/>
          </a:stretch>
        </p:blipFill>
        <p:spPr>
          <a:xfrm>
            <a:off x="1502494" y="1028299"/>
            <a:ext cx="4907502" cy="287821"/>
          </a:xfrm>
          <a:prstGeom prst="rect">
            <a:avLst/>
          </a:prstGeom>
        </p:spPr>
      </p:pic>
      <p:sp>
        <p:nvSpPr>
          <p:cNvPr id="9" name="正方形/長方形 8">
            <a:extLst>
              <a:ext uri="{FF2B5EF4-FFF2-40B4-BE49-F238E27FC236}">
                <a16:creationId xmlns:a16="http://schemas.microsoft.com/office/drawing/2014/main" id="{AE4A2452-A395-4A19-AD10-65AD3B953A83}"/>
              </a:ext>
            </a:extLst>
          </p:cNvPr>
          <p:cNvSpPr/>
          <p:nvPr/>
        </p:nvSpPr>
        <p:spPr>
          <a:xfrm>
            <a:off x="1631747" y="188681"/>
            <a:ext cx="2679162" cy="332157"/>
          </a:xfrm>
          <a:prstGeom prst="rect">
            <a:avLst/>
          </a:prstGeom>
          <a:noFill/>
        </p:spPr>
        <p:txBody>
          <a:bodyPr wrap="none" lIns="98694" tIns="49347" rIns="98694" bIns="49347">
            <a:spAutoFit/>
          </a:bodyPr>
          <a:lstStyle/>
          <a:p>
            <a:pPr algn="ctr"/>
            <a:r>
              <a:rPr lang="ja-JP" altLang="en-US" sz="1511" b="1" dirty="0">
                <a:ln w="0"/>
                <a:latin typeface="游ゴシック Medium" panose="020B0500000000000000" pitchFamily="50" charset="-128"/>
                <a:ea typeface="游ゴシック Medium" panose="020B0500000000000000" pitchFamily="50" charset="-128"/>
              </a:rPr>
              <a:t>子育て支援活動を行う団体の</a:t>
            </a:r>
          </a:p>
        </p:txBody>
      </p:sp>
      <p:sp>
        <p:nvSpPr>
          <p:cNvPr id="21" name="正方形/長方形 20">
            <a:extLst>
              <a:ext uri="{FF2B5EF4-FFF2-40B4-BE49-F238E27FC236}">
                <a16:creationId xmlns:a16="http://schemas.microsoft.com/office/drawing/2014/main" id="{7ABE0E2C-F1E6-4C0C-A240-2E25B9FA86D5}"/>
              </a:ext>
            </a:extLst>
          </p:cNvPr>
          <p:cNvSpPr/>
          <p:nvPr/>
        </p:nvSpPr>
        <p:spPr>
          <a:xfrm>
            <a:off x="1624208" y="535378"/>
            <a:ext cx="4623604" cy="631214"/>
          </a:xfrm>
          <a:prstGeom prst="rect">
            <a:avLst/>
          </a:prstGeom>
          <a:noFill/>
        </p:spPr>
        <p:txBody>
          <a:bodyPr wrap="none" lIns="98694" tIns="49347" rIns="98694" bIns="49347">
            <a:spAutoFit/>
          </a:bodyPr>
          <a:lstStyle/>
          <a:p>
            <a:pPr algn="ctr"/>
            <a:r>
              <a:rPr lang="ja-JP" altLang="en-US" sz="3454" b="1" dirty="0">
                <a:ln w="9525">
                  <a:solidFill>
                    <a:schemeClr val="bg1"/>
                  </a:solidFill>
                  <a:prstDash val="solid"/>
                </a:ln>
                <a:effectLst/>
                <a:latin typeface="+mn-ea"/>
              </a:rPr>
              <a:t>活動経費を補助します</a:t>
            </a:r>
          </a:p>
        </p:txBody>
      </p:sp>
      <p:sp>
        <p:nvSpPr>
          <p:cNvPr id="25" name="二等辺三角形 24">
            <a:extLst>
              <a:ext uri="{FF2B5EF4-FFF2-40B4-BE49-F238E27FC236}">
                <a16:creationId xmlns:a16="http://schemas.microsoft.com/office/drawing/2014/main" id="{D773C28B-3B1C-4524-840D-A160392A9F34}"/>
              </a:ext>
            </a:extLst>
          </p:cNvPr>
          <p:cNvSpPr/>
          <p:nvPr/>
        </p:nvSpPr>
        <p:spPr>
          <a:xfrm rot="16200000">
            <a:off x="6493794" y="7470048"/>
            <a:ext cx="819419" cy="615643"/>
          </a:xfrm>
          <a:prstGeom prst="triangle">
            <a:avLst>
              <a:gd name="adj" fmla="val 3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pic>
        <p:nvPicPr>
          <p:cNvPr id="29" name="図 28">
            <a:extLst>
              <a:ext uri="{FF2B5EF4-FFF2-40B4-BE49-F238E27FC236}">
                <a16:creationId xmlns:a16="http://schemas.microsoft.com/office/drawing/2014/main" id="{02BACAC3-AE60-4391-A703-56094F6CA019}"/>
              </a:ext>
            </a:extLst>
          </p:cNvPr>
          <p:cNvPicPr>
            <a:picLocks noChangeAspect="1"/>
          </p:cNvPicPr>
          <p:nvPr/>
        </p:nvPicPr>
        <p:blipFill>
          <a:blip r:embed="rId10"/>
          <a:stretch>
            <a:fillRect/>
          </a:stretch>
        </p:blipFill>
        <p:spPr>
          <a:xfrm>
            <a:off x="743950" y="1208538"/>
            <a:ext cx="6114059" cy="1020668"/>
          </a:xfrm>
          <a:prstGeom prst="rect">
            <a:avLst/>
          </a:prstGeom>
        </p:spPr>
      </p:pic>
      <p:sp>
        <p:nvSpPr>
          <p:cNvPr id="31" name="正方形/長方形 30">
            <a:extLst>
              <a:ext uri="{FF2B5EF4-FFF2-40B4-BE49-F238E27FC236}">
                <a16:creationId xmlns:a16="http://schemas.microsoft.com/office/drawing/2014/main" id="{3B955994-AD42-4CD2-923F-627D22D93693}"/>
              </a:ext>
            </a:extLst>
          </p:cNvPr>
          <p:cNvSpPr/>
          <p:nvPr/>
        </p:nvSpPr>
        <p:spPr>
          <a:xfrm>
            <a:off x="3285720" y="1292322"/>
            <a:ext cx="877386" cy="376657"/>
          </a:xfrm>
          <a:prstGeom prst="rect">
            <a:avLst/>
          </a:prstGeom>
          <a:noFill/>
          <a:ln>
            <a:noFill/>
          </a:ln>
        </p:spPr>
        <p:txBody>
          <a:bodyPr wrap="none" lIns="98694" tIns="49347" rIns="98694" bIns="49347">
            <a:spAutoFit/>
          </a:bodyPr>
          <a:lstStyle/>
          <a:p>
            <a:pPr algn="ctr"/>
            <a:r>
              <a:rPr lang="ja-JP" altLang="en-US" b="1" dirty="0">
                <a:ln w="10160">
                  <a:solidFill>
                    <a:schemeClr val="bg1"/>
                  </a:solidFill>
                  <a:prstDash val="solid"/>
                </a:ln>
                <a:solidFill>
                  <a:schemeClr val="bg1"/>
                </a:solidFill>
                <a:effectLst>
                  <a:outerShdw blurRad="38100" dist="22860" dir="5400000" algn="tl" rotWithShape="0">
                    <a:srgbClr val="000000">
                      <a:alpha val="30000"/>
                    </a:srgbClr>
                  </a:outerShdw>
                </a:effectLst>
                <a:latin typeface="游ゴシック Medium" panose="020B0500000000000000" pitchFamily="50" charset="-128"/>
                <a:ea typeface="游ゴシック Medium" panose="020B0500000000000000" pitchFamily="50" charset="-128"/>
              </a:rPr>
              <a:t>池田市</a:t>
            </a:r>
          </a:p>
        </p:txBody>
      </p:sp>
      <p:sp>
        <p:nvSpPr>
          <p:cNvPr id="32" name="正方形/長方形 31">
            <a:extLst>
              <a:ext uri="{FF2B5EF4-FFF2-40B4-BE49-F238E27FC236}">
                <a16:creationId xmlns:a16="http://schemas.microsoft.com/office/drawing/2014/main" id="{12D64349-1139-4635-A557-E505CC3D5C4D}"/>
              </a:ext>
            </a:extLst>
          </p:cNvPr>
          <p:cNvSpPr/>
          <p:nvPr/>
        </p:nvSpPr>
        <p:spPr>
          <a:xfrm>
            <a:off x="860566" y="1570721"/>
            <a:ext cx="5922729" cy="530545"/>
          </a:xfrm>
          <a:prstGeom prst="rect">
            <a:avLst/>
          </a:prstGeom>
          <a:noFill/>
          <a:ln>
            <a:noFill/>
          </a:ln>
        </p:spPr>
        <p:txBody>
          <a:bodyPr wrap="square" lIns="98694" tIns="49347" rIns="98694" bIns="49347">
            <a:spAutoFit/>
          </a:bodyPr>
          <a:lstStyle/>
          <a:p>
            <a:pPr algn="ctr"/>
            <a:r>
              <a:rPr lang="ja-JP" altLang="en-US" sz="2800" b="1" dirty="0">
                <a:ln w="10160">
                  <a:solidFill>
                    <a:schemeClr val="bg1"/>
                  </a:solidFill>
                  <a:prstDash val="solid"/>
                </a:ln>
                <a:solidFill>
                  <a:schemeClr val="bg1"/>
                </a:solidFill>
                <a:effectLst>
                  <a:outerShdw blurRad="38100" dist="22860" dir="5400000" algn="tl" rotWithShape="0">
                    <a:srgbClr val="000000">
                      <a:alpha val="30000"/>
                    </a:srgbClr>
                  </a:outerShdw>
                </a:effectLst>
                <a:latin typeface="游ゴシック Medium" panose="020B0500000000000000" pitchFamily="50" charset="-128"/>
                <a:ea typeface="游ゴシック Medium" panose="020B0500000000000000" pitchFamily="50" charset="-128"/>
              </a:rPr>
              <a:t>子育て支援活動推進補助金</a:t>
            </a:r>
          </a:p>
        </p:txBody>
      </p:sp>
      <p:sp>
        <p:nvSpPr>
          <p:cNvPr id="34" name="テキスト ボックス 33">
            <a:extLst>
              <a:ext uri="{FF2B5EF4-FFF2-40B4-BE49-F238E27FC236}">
                <a16:creationId xmlns:a16="http://schemas.microsoft.com/office/drawing/2014/main" id="{5F266203-F43B-4061-9E23-E47BCFB8671C}"/>
              </a:ext>
            </a:extLst>
          </p:cNvPr>
          <p:cNvSpPr txBox="1"/>
          <p:nvPr/>
        </p:nvSpPr>
        <p:spPr>
          <a:xfrm>
            <a:off x="340621" y="2233608"/>
            <a:ext cx="6884961" cy="727443"/>
          </a:xfrm>
          <a:prstGeom prst="rect">
            <a:avLst/>
          </a:prstGeom>
          <a:noFill/>
        </p:spPr>
        <p:txBody>
          <a:bodyPr wrap="square" rtlCol="0">
            <a:spAutoFit/>
          </a:bodyPr>
          <a:lstStyle/>
          <a:p>
            <a:r>
              <a:rPr lang="ja-JP" altLang="en-US" sz="1200" b="1" dirty="0">
                <a:latin typeface="游ゴシック Medium" panose="020B0500000000000000" pitchFamily="50" charset="-128"/>
                <a:ea typeface="游ゴシック Medium" panose="020B0500000000000000" pitchFamily="50" charset="-128"/>
              </a:rPr>
              <a:t>池田市内で子育て支援活動を行う団体（子育てサークルなど）に対し、活動に要する費用の一部（上限１万円</a:t>
            </a:r>
            <a:r>
              <a:rPr lang="en-US" altLang="ja-JP" sz="1200" b="1" dirty="0">
                <a:latin typeface="游ゴシック Medium" panose="020B0500000000000000" pitchFamily="50" charset="-128"/>
                <a:ea typeface="游ゴシック Medium" panose="020B0500000000000000" pitchFamily="50" charset="-128"/>
              </a:rPr>
              <a:t>/</a:t>
            </a:r>
            <a:r>
              <a:rPr lang="ja-JP" altLang="en-US" sz="1200" b="1" dirty="0">
                <a:latin typeface="游ゴシック Medium" panose="020B0500000000000000" pitchFamily="50" charset="-128"/>
                <a:ea typeface="游ゴシック Medium" panose="020B0500000000000000" pitchFamily="50" charset="-128"/>
              </a:rPr>
              <a:t>年）を補助します。</a:t>
            </a:r>
            <a:endParaRPr kumimoji="1" lang="ja-JP" altLang="en-US" sz="1200" b="1" dirty="0">
              <a:latin typeface="游ゴシック Medium" panose="020B0500000000000000" pitchFamily="50" charset="-128"/>
              <a:ea typeface="游ゴシック Medium" panose="020B0500000000000000" pitchFamily="50" charset="-128"/>
            </a:endParaRPr>
          </a:p>
          <a:p>
            <a:endParaRPr kumimoji="1" lang="ja-JP" altLang="en-US" sz="1727" dirty="0"/>
          </a:p>
        </p:txBody>
      </p:sp>
      <p:pic>
        <p:nvPicPr>
          <p:cNvPr id="35" name="図 34">
            <a:extLst>
              <a:ext uri="{FF2B5EF4-FFF2-40B4-BE49-F238E27FC236}">
                <a16:creationId xmlns:a16="http://schemas.microsoft.com/office/drawing/2014/main" id="{4D5B2E11-3CA3-421B-A506-3DD22A983409}"/>
              </a:ext>
            </a:extLst>
          </p:cNvPr>
          <p:cNvPicPr>
            <a:picLocks noChangeAspect="1"/>
          </p:cNvPicPr>
          <p:nvPr/>
        </p:nvPicPr>
        <p:blipFill>
          <a:blip r:embed="rId5"/>
          <a:stretch>
            <a:fillRect/>
          </a:stretch>
        </p:blipFill>
        <p:spPr>
          <a:xfrm>
            <a:off x="340621" y="2777837"/>
            <a:ext cx="1560279" cy="472268"/>
          </a:xfrm>
          <a:prstGeom prst="rect">
            <a:avLst/>
          </a:prstGeom>
        </p:spPr>
      </p:pic>
      <p:sp>
        <p:nvSpPr>
          <p:cNvPr id="36" name="正方形/長方形 35">
            <a:extLst>
              <a:ext uri="{FF2B5EF4-FFF2-40B4-BE49-F238E27FC236}">
                <a16:creationId xmlns:a16="http://schemas.microsoft.com/office/drawing/2014/main" id="{4F51F233-527D-41F1-B7FF-0AC1C4FCB504}"/>
              </a:ext>
            </a:extLst>
          </p:cNvPr>
          <p:cNvSpPr/>
          <p:nvPr/>
        </p:nvSpPr>
        <p:spPr>
          <a:xfrm>
            <a:off x="478645" y="2822619"/>
            <a:ext cx="1153102" cy="332157"/>
          </a:xfrm>
          <a:prstGeom prst="rect">
            <a:avLst/>
          </a:prstGeom>
          <a:noFill/>
        </p:spPr>
        <p:txBody>
          <a:bodyPr wrap="none" lIns="98694" tIns="49347" rIns="98694" bIns="49347">
            <a:spAutoFit/>
          </a:bodyPr>
          <a:lstStyle/>
          <a:p>
            <a:pPr algn="ctr"/>
            <a:r>
              <a:rPr lang="ja-JP" altLang="en-US" sz="1511"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rPr>
              <a:t>補助対象者</a:t>
            </a:r>
          </a:p>
        </p:txBody>
      </p:sp>
      <p:sp>
        <p:nvSpPr>
          <p:cNvPr id="38" name="正方形/長方形 37">
            <a:extLst>
              <a:ext uri="{FF2B5EF4-FFF2-40B4-BE49-F238E27FC236}">
                <a16:creationId xmlns:a16="http://schemas.microsoft.com/office/drawing/2014/main" id="{9A85D0E8-ADDD-4F44-876D-DBA24BEFBEAD}"/>
              </a:ext>
            </a:extLst>
          </p:cNvPr>
          <p:cNvSpPr/>
          <p:nvPr/>
        </p:nvSpPr>
        <p:spPr>
          <a:xfrm>
            <a:off x="746189" y="3135403"/>
            <a:ext cx="4592919" cy="468990"/>
          </a:xfrm>
          <a:prstGeom prst="rect">
            <a:avLst/>
          </a:prstGeom>
          <a:noFill/>
        </p:spPr>
        <p:txBody>
          <a:bodyPr wrap="square" lIns="98694" tIns="49347" rIns="98694" bIns="49347">
            <a:spAutoFit/>
          </a:bodyPr>
          <a:lstStyle/>
          <a:p>
            <a:r>
              <a:rPr lang="ja-JP" altLang="en-US" sz="1200" dirty="0">
                <a:latin typeface="游ゴシック Medium" panose="020B0500000000000000" pitchFamily="50" charset="-128"/>
                <a:ea typeface="游ゴシック Medium" panose="020B0500000000000000" pitchFamily="50" charset="-128"/>
              </a:rPr>
              <a:t>市内に在住し、</a:t>
            </a:r>
            <a:r>
              <a:rPr lang="ja-JP" altLang="en-US" sz="1200" dirty="0" smtClean="0">
                <a:latin typeface="游ゴシック Medium" panose="020B0500000000000000" pitchFamily="50" charset="-128"/>
                <a:ea typeface="游ゴシック Medium" panose="020B0500000000000000" pitchFamily="50" charset="-128"/>
              </a:rPr>
              <a:t>保護者（</a:t>
            </a:r>
            <a:r>
              <a:rPr lang="en-US" altLang="ja-JP" sz="1200" dirty="0" smtClean="0">
                <a:latin typeface="游ゴシック Medium" panose="020B0500000000000000" pitchFamily="50" charset="-128"/>
                <a:ea typeface="游ゴシック Medium" panose="020B0500000000000000" pitchFamily="50" charset="-128"/>
              </a:rPr>
              <a:t>※</a:t>
            </a:r>
            <a:r>
              <a:rPr lang="ja-JP" altLang="en-US" sz="1200" dirty="0" smtClean="0">
                <a:latin typeface="游ゴシック Medium" panose="020B0500000000000000" pitchFamily="50" charset="-128"/>
                <a:ea typeface="游ゴシック Medium" panose="020B0500000000000000" pitchFamily="50" charset="-128"/>
              </a:rPr>
              <a:t>）又</a:t>
            </a:r>
            <a:r>
              <a:rPr lang="ja-JP" altLang="en-US" sz="1200" dirty="0">
                <a:latin typeface="游ゴシック Medium" panose="020B0500000000000000" pitchFamily="50" charset="-128"/>
                <a:ea typeface="游ゴシック Medium" panose="020B0500000000000000" pitchFamily="50" charset="-128"/>
              </a:rPr>
              <a:t>は</a:t>
            </a:r>
            <a:r>
              <a:rPr lang="ja-JP" altLang="en-US" sz="1200" dirty="0" smtClean="0">
                <a:latin typeface="游ゴシック Medium" panose="020B0500000000000000" pitchFamily="50" charset="-128"/>
                <a:ea typeface="游ゴシック Medium" panose="020B0500000000000000" pitchFamily="50" charset="-128"/>
              </a:rPr>
              <a:t>保護者</a:t>
            </a:r>
            <a:r>
              <a:rPr lang="ja-JP" altLang="en-US" sz="1200" dirty="0">
                <a:latin typeface="游ゴシック Medium" panose="020B0500000000000000" pitchFamily="50" charset="-128"/>
                <a:ea typeface="游ゴシック Medium" panose="020B0500000000000000" pitchFamily="50" charset="-128"/>
              </a:rPr>
              <a:t>及び子育て支援活動を行う者によって構成されていること</a:t>
            </a:r>
            <a:r>
              <a:rPr lang="ja-JP" altLang="en-US" sz="1200" dirty="0" smtClean="0">
                <a:latin typeface="游ゴシック Medium" panose="020B0500000000000000" pitchFamily="50" charset="-128"/>
                <a:ea typeface="游ゴシック Medium" panose="020B0500000000000000" pitchFamily="50" charset="-128"/>
              </a:rPr>
              <a:t>。　　</a:t>
            </a:r>
            <a:r>
              <a:rPr lang="en-US" altLang="ja-JP" sz="800" dirty="0" smtClean="0">
                <a:ln w="0"/>
                <a:latin typeface="游ゴシック Medium" panose="020B0500000000000000" pitchFamily="50" charset="-128"/>
                <a:ea typeface="游ゴシック Medium" panose="020B0500000000000000" pitchFamily="50" charset="-128"/>
              </a:rPr>
              <a:t>※</a:t>
            </a:r>
            <a:r>
              <a:rPr lang="ja-JP" altLang="en-US" sz="800" dirty="0" smtClean="0">
                <a:ln w="0"/>
                <a:latin typeface="游ゴシック Medium" panose="020B0500000000000000" pitchFamily="50" charset="-128"/>
                <a:ea typeface="游ゴシック Medium" panose="020B0500000000000000" pitchFamily="50" charset="-128"/>
              </a:rPr>
              <a:t>就学前の児童を養育する方</a:t>
            </a:r>
            <a:r>
              <a:rPr lang="ja-JP" altLang="en-US" sz="1050" dirty="0" smtClean="0">
                <a:ln w="0"/>
                <a:latin typeface="游ゴシック Medium" panose="020B0500000000000000" pitchFamily="50" charset="-128"/>
                <a:ea typeface="游ゴシック Medium" panose="020B0500000000000000" pitchFamily="50" charset="-128"/>
              </a:rPr>
              <a:t>。</a:t>
            </a:r>
            <a:endParaRPr lang="ja-JP" altLang="en-US" sz="1050" dirty="0">
              <a:ln w="0"/>
              <a:latin typeface="游ゴシック Medium" panose="020B0500000000000000" pitchFamily="50" charset="-128"/>
              <a:ea typeface="游ゴシック Medium" panose="020B0500000000000000" pitchFamily="50" charset="-128"/>
            </a:endParaRPr>
          </a:p>
        </p:txBody>
      </p:sp>
      <p:pic>
        <p:nvPicPr>
          <p:cNvPr id="39" name="図 38">
            <a:extLst>
              <a:ext uri="{FF2B5EF4-FFF2-40B4-BE49-F238E27FC236}">
                <a16:creationId xmlns:a16="http://schemas.microsoft.com/office/drawing/2014/main" id="{AC413E6A-D853-4A8B-B706-6E7C7E5107A7}"/>
              </a:ext>
            </a:extLst>
          </p:cNvPr>
          <p:cNvPicPr>
            <a:picLocks noChangeAspect="1"/>
          </p:cNvPicPr>
          <p:nvPr/>
        </p:nvPicPr>
        <p:blipFill>
          <a:blip r:embed="rId3"/>
          <a:stretch>
            <a:fillRect/>
          </a:stretch>
        </p:blipFill>
        <p:spPr>
          <a:xfrm>
            <a:off x="541576" y="3582313"/>
            <a:ext cx="271362" cy="262884"/>
          </a:xfrm>
          <a:prstGeom prst="rect">
            <a:avLst/>
          </a:prstGeom>
        </p:spPr>
      </p:pic>
      <p:pic>
        <p:nvPicPr>
          <p:cNvPr id="40" name="図 39">
            <a:extLst>
              <a:ext uri="{FF2B5EF4-FFF2-40B4-BE49-F238E27FC236}">
                <a16:creationId xmlns:a16="http://schemas.microsoft.com/office/drawing/2014/main" id="{9B865E5A-5074-4BF8-8D2F-ADF87E9430A7}"/>
              </a:ext>
            </a:extLst>
          </p:cNvPr>
          <p:cNvPicPr>
            <a:picLocks noChangeAspect="1"/>
          </p:cNvPicPr>
          <p:nvPr/>
        </p:nvPicPr>
        <p:blipFill>
          <a:blip r:embed="rId11"/>
          <a:stretch>
            <a:fillRect/>
          </a:stretch>
        </p:blipFill>
        <p:spPr>
          <a:xfrm>
            <a:off x="578756" y="3194463"/>
            <a:ext cx="214364" cy="222939"/>
          </a:xfrm>
          <a:prstGeom prst="rect">
            <a:avLst/>
          </a:prstGeom>
        </p:spPr>
      </p:pic>
      <p:sp>
        <p:nvSpPr>
          <p:cNvPr id="42" name="正方形/長方形 41">
            <a:extLst>
              <a:ext uri="{FF2B5EF4-FFF2-40B4-BE49-F238E27FC236}">
                <a16:creationId xmlns:a16="http://schemas.microsoft.com/office/drawing/2014/main" id="{C4BCBF20-1C50-4EBD-8DF3-11387E9C4D80}"/>
              </a:ext>
            </a:extLst>
          </p:cNvPr>
          <p:cNvSpPr/>
          <p:nvPr/>
        </p:nvSpPr>
        <p:spPr>
          <a:xfrm>
            <a:off x="752957" y="3603367"/>
            <a:ext cx="4424650" cy="468990"/>
          </a:xfrm>
          <a:prstGeom prst="rect">
            <a:avLst/>
          </a:prstGeom>
          <a:noFill/>
        </p:spPr>
        <p:txBody>
          <a:bodyPr wrap="square" lIns="98694" tIns="49347" rIns="98694" bIns="49347">
            <a:spAutoFit/>
          </a:bodyPr>
          <a:lstStyle/>
          <a:p>
            <a:r>
              <a:rPr lang="ja-JP" altLang="en-US" sz="1200" dirty="0" smtClean="0">
                <a:latin typeface="游ゴシック Medium" panose="020B0500000000000000" pitchFamily="50" charset="-128"/>
                <a:ea typeface="游ゴシック Medium" panose="020B0500000000000000" pitchFamily="50" charset="-128"/>
              </a:rPr>
              <a:t>３名以上</a:t>
            </a:r>
            <a:r>
              <a:rPr lang="ja-JP" altLang="en-US" sz="1200" dirty="0">
                <a:latin typeface="游ゴシック Medium" panose="020B0500000000000000" pitchFamily="50" charset="-128"/>
                <a:ea typeface="游ゴシック Medium" panose="020B0500000000000000" pitchFamily="50" charset="-128"/>
              </a:rPr>
              <a:t>の個人で構成され、かつ、１名を代表者としていること。</a:t>
            </a:r>
            <a:endParaRPr lang="ja-JP" altLang="en-US" sz="1200"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endParaRPr>
          </a:p>
        </p:txBody>
      </p:sp>
      <p:pic>
        <p:nvPicPr>
          <p:cNvPr id="43" name="図 42">
            <a:extLst>
              <a:ext uri="{FF2B5EF4-FFF2-40B4-BE49-F238E27FC236}">
                <a16:creationId xmlns:a16="http://schemas.microsoft.com/office/drawing/2014/main" id="{2F967FF9-10C4-4A63-8F52-E543BBF2E87B}"/>
              </a:ext>
            </a:extLst>
          </p:cNvPr>
          <p:cNvPicPr>
            <a:picLocks noChangeAspect="1"/>
          </p:cNvPicPr>
          <p:nvPr/>
        </p:nvPicPr>
        <p:blipFill>
          <a:blip r:embed="rId4"/>
          <a:stretch>
            <a:fillRect/>
          </a:stretch>
        </p:blipFill>
        <p:spPr>
          <a:xfrm>
            <a:off x="552560" y="4058898"/>
            <a:ext cx="262443" cy="211648"/>
          </a:xfrm>
          <a:prstGeom prst="rect">
            <a:avLst/>
          </a:prstGeom>
        </p:spPr>
      </p:pic>
      <p:sp>
        <p:nvSpPr>
          <p:cNvPr id="44" name="正方形/長方形 43">
            <a:extLst>
              <a:ext uri="{FF2B5EF4-FFF2-40B4-BE49-F238E27FC236}">
                <a16:creationId xmlns:a16="http://schemas.microsoft.com/office/drawing/2014/main" id="{72235BF4-EE70-422F-94E4-4F9E628D93AC}"/>
              </a:ext>
            </a:extLst>
          </p:cNvPr>
          <p:cNvSpPr/>
          <p:nvPr/>
        </p:nvSpPr>
        <p:spPr>
          <a:xfrm>
            <a:off x="743950" y="4022864"/>
            <a:ext cx="4310293" cy="284324"/>
          </a:xfrm>
          <a:prstGeom prst="rect">
            <a:avLst/>
          </a:prstGeom>
          <a:noFill/>
        </p:spPr>
        <p:txBody>
          <a:bodyPr wrap="square" lIns="98694" tIns="49347" rIns="98694" bIns="49347">
            <a:spAutoFit/>
          </a:bodyPr>
          <a:lstStyle/>
          <a:p>
            <a:r>
              <a:rPr lang="ja-JP" altLang="en-US" sz="1200" dirty="0">
                <a:latin typeface="游ゴシック Medium" panose="020B0500000000000000" pitchFamily="50" charset="-128"/>
                <a:ea typeface="游ゴシック Medium" panose="020B0500000000000000" pitchFamily="50" charset="-128"/>
              </a:rPr>
              <a:t>営利を目的とした活動をする団体でないこと。</a:t>
            </a:r>
            <a:endParaRPr lang="ja-JP" altLang="en-US" sz="1200"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endParaRPr>
          </a:p>
        </p:txBody>
      </p:sp>
      <p:sp>
        <p:nvSpPr>
          <p:cNvPr id="45" name="テキスト ボックス 44">
            <a:extLst>
              <a:ext uri="{FF2B5EF4-FFF2-40B4-BE49-F238E27FC236}">
                <a16:creationId xmlns:a16="http://schemas.microsoft.com/office/drawing/2014/main" id="{4CADB48E-5AF6-48B0-B760-16215FDB8481}"/>
              </a:ext>
            </a:extLst>
          </p:cNvPr>
          <p:cNvSpPr txBox="1"/>
          <p:nvPr/>
        </p:nvSpPr>
        <p:spPr>
          <a:xfrm>
            <a:off x="4058894" y="4009035"/>
            <a:ext cx="492443" cy="276999"/>
          </a:xfrm>
          <a:prstGeom prst="rect">
            <a:avLst/>
          </a:prstGeom>
          <a:noFill/>
        </p:spPr>
        <p:txBody>
          <a:bodyPr wrap="none" rtlCol="0">
            <a:spAutoFit/>
          </a:bodyPr>
          <a:lstStyle/>
          <a:p>
            <a:r>
              <a:rPr kumimoji="1" lang="ja-JP" altLang="en-US" sz="1200" dirty="0">
                <a:latin typeface="游ゴシック Medium" panose="020B0500000000000000" pitchFamily="50" charset="-128"/>
                <a:ea typeface="游ゴシック Medium" panose="020B0500000000000000" pitchFamily="50" charset="-128"/>
              </a:rPr>
              <a:t>など</a:t>
            </a:r>
          </a:p>
        </p:txBody>
      </p:sp>
      <p:pic>
        <p:nvPicPr>
          <p:cNvPr id="2" name="図 1">
            <a:extLst>
              <a:ext uri="{FF2B5EF4-FFF2-40B4-BE49-F238E27FC236}">
                <a16:creationId xmlns:a16="http://schemas.microsoft.com/office/drawing/2014/main" id="{8976560D-B078-436F-BE7B-EDBDE2600346}"/>
              </a:ext>
            </a:extLst>
          </p:cNvPr>
          <p:cNvPicPr>
            <a:picLocks noChangeAspect="1"/>
          </p:cNvPicPr>
          <p:nvPr/>
        </p:nvPicPr>
        <p:blipFill>
          <a:blip r:embed="rId12"/>
          <a:stretch>
            <a:fillRect/>
          </a:stretch>
        </p:blipFill>
        <p:spPr>
          <a:xfrm>
            <a:off x="358600" y="4653040"/>
            <a:ext cx="1542300" cy="438012"/>
          </a:xfrm>
          <a:prstGeom prst="rect">
            <a:avLst/>
          </a:prstGeom>
        </p:spPr>
      </p:pic>
      <p:sp>
        <p:nvSpPr>
          <p:cNvPr id="28" name="正方形/長方形 27">
            <a:extLst>
              <a:ext uri="{FF2B5EF4-FFF2-40B4-BE49-F238E27FC236}">
                <a16:creationId xmlns:a16="http://schemas.microsoft.com/office/drawing/2014/main" id="{6BE04E42-3161-49C1-889C-3A542FD93472}"/>
              </a:ext>
            </a:extLst>
          </p:cNvPr>
          <p:cNvSpPr/>
          <p:nvPr/>
        </p:nvSpPr>
        <p:spPr>
          <a:xfrm>
            <a:off x="406658" y="4668530"/>
            <a:ext cx="1343860" cy="332157"/>
          </a:xfrm>
          <a:prstGeom prst="rect">
            <a:avLst/>
          </a:prstGeom>
          <a:noFill/>
        </p:spPr>
        <p:txBody>
          <a:bodyPr wrap="none" lIns="98694" tIns="49347" rIns="98694" bIns="49347">
            <a:spAutoFit/>
          </a:bodyPr>
          <a:lstStyle/>
          <a:p>
            <a:pPr algn="ctr"/>
            <a:r>
              <a:rPr lang="ja-JP" altLang="en-US" sz="1511"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rPr>
              <a:t>補助対象事業</a:t>
            </a:r>
          </a:p>
        </p:txBody>
      </p:sp>
      <p:pic>
        <p:nvPicPr>
          <p:cNvPr id="30" name="図 29">
            <a:extLst>
              <a:ext uri="{FF2B5EF4-FFF2-40B4-BE49-F238E27FC236}">
                <a16:creationId xmlns:a16="http://schemas.microsoft.com/office/drawing/2014/main" id="{E13557BD-2A87-4E94-9A3D-1AB212B50104}"/>
              </a:ext>
            </a:extLst>
          </p:cNvPr>
          <p:cNvPicPr>
            <a:picLocks noChangeAspect="1"/>
          </p:cNvPicPr>
          <p:nvPr/>
        </p:nvPicPr>
        <p:blipFill>
          <a:blip r:embed="rId4"/>
          <a:stretch>
            <a:fillRect/>
          </a:stretch>
        </p:blipFill>
        <p:spPr>
          <a:xfrm>
            <a:off x="554919" y="5548779"/>
            <a:ext cx="244676" cy="197320"/>
          </a:xfrm>
          <a:prstGeom prst="rect">
            <a:avLst/>
          </a:prstGeom>
        </p:spPr>
      </p:pic>
      <p:sp>
        <p:nvSpPr>
          <p:cNvPr id="33" name="正方形/長方形 32">
            <a:extLst>
              <a:ext uri="{FF2B5EF4-FFF2-40B4-BE49-F238E27FC236}">
                <a16:creationId xmlns:a16="http://schemas.microsoft.com/office/drawing/2014/main" id="{FC27D4C9-ABF7-4C95-8A6B-0D643C1378E8}"/>
              </a:ext>
            </a:extLst>
          </p:cNvPr>
          <p:cNvSpPr/>
          <p:nvPr/>
        </p:nvSpPr>
        <p:spPr>
          <a:xfrm>
            <a:off x="761530" y="5052068"/>
            <a:ext cx="6402042" cy="468990"/>
          </a:xfrm>
          <a:prstGeom prst="rect">
            <a:avLst/>
          </a:prstGeom>
          <a:noFill/>
        </p:spPr>
        <p:txBody>
          <a:bodyPr wrap="square" lIns="98694" tIns="49347" rIns="98694" bIns="49347">
            <a:spAutoFit/>
          </a:bodyPr>
          <a:lstStyle/>
          <a:p>
            <a:r>
              <a:rPr lang="ja-JP" altLang="en-US" sz="1200" dirty="0">
                <a:latin typeface="游ゴシック Medium" panose="020B0500000000000000" pitchFamily="50" charset="-128"/>
                <a:ea typeface="游ゴシック Medium" panose="020B0500000000000000" pitchFamily="50" charset="-128"/>
              </a:rPr>
              <a:t>子育て支援活動を行っていること又は当該申請をする年度中に子育て支援活動を行う予定であり、活動を継続的に月１回以上開催するもの。</a:t>
            </a:r>
            <a:endParaRPr lang="ja-JP" altLang="en-US" sz="1200"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endParaRPr>
          </a:p>
        </p:txBody>
      </p:sp>
      <p:sp>
        <p:nvSpPr>
          <p:cNvPr id="41" name="正方形/長方形 40">
            <a:extLst>
              <a:ext uri="{FF2B5EF4-FFF2-40B4-BE49-F238E27FC236}">
                <a16:creationId xmlns:a16="http://schemas.microsoft.com/office/drawing/2014/main" id="{5B91C464-783D-4BFF-A4D3-CE3DC2E0DB87}"/>
              </a:ext>
            </a:extLst>
          </p:cNvPr>
          <p:cNvSpPr/>
          <p:nvPr/>
        </p:nvSpPr>
        <p:spPr>
          <a:xfrm>
            <a:off x="761530" y="5524980"/>
            <a:ext cx="5720951" cy="284324"/>
          </a:xfrm>
          <a:prstGeom prst="rect">
            <a:avLst/>
          </a:prstGeom>
          <a:noFill/>
        </p:spPr>
        <p:txBody>
          <a:bodyPr wrap="square" lIns="98694" tIns="49347" rIns="98694" bIns="49347">
            <a:spAutoFit/>
          </a:bodyPr>
          <a:lstStyle/>
          <a:p>
            <a:r>
              <a:rPr lang="ja-JP" altLang="en-US" sz="1200" dirty="0">
                <a:latin typeface="游ゴシック Medium" panose="020B0500000000000000" pitchFamily="50" charset="-128"/>
                <a:ea typeface="游ゴシック Medium" panose="020B0500000000000000" pitchFamily="50" charset="-128"/>
              </a:rPr>
              <a:t>子育て支援活動を行うにあたり、池田市</a:t>
            </a:r>
            <a:r>
              <a:rPr lang="ja-JP" altLang="en-US" sz="1200" dirty="0" smtClean="0">
                <a:latin typeface="游ゴシック Medium" panose="020B0500000000000000" pitchFamily="50" charset="-128"/>
                <a:ea typeface="游ゴシック Medium" panose="020B0500000000000000" pitchFamily="50" charset="-128"/>
              </a:rPr>
              <a:t>から他の補助金等を</a:t>
            </a:r>
            <a:r>
              <a:rPr lang="ja-JP" altLang="en-US" sz="1200" dirty="0">
                <a:latin typeface="游ゴシック Medium" panose="020B0500000000000000" pitchFamily="50" charset="-128"/>
                <a:ea typeface="游ゴシック Medium" panose="020B0500000000000000" pitchFamily="50" charset="-128"/>
              </a:rPr>
              <a:t>受けていないこと。</a:t>
            </a:r>
            <a:endParaRPr lang="ja-JP" altLang="en-US" sz="1200"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endParaRPr>
          </a:p>
        </p:txBody>
      </p:sp>
      <p:pic>
        <p:nvPicPr>
          <p:cNvPr id="3" name="図 2">
            <a:extLst>
              <a:ext uri="{FF2B5EF4-FFF2-40B4-BE49-F238E27FC236}">
                <a16:creationId xmlns:a16="http://schemas.microsoft.com/office/drawing/2014/main" id="{438236E2-ABD4-4360-A4D2-B45494700EB8}"/>
              </a:ext>
            </a:extLst>
          </p:cNvPr>
          <p:cNvPicPr>
            <a:picLocks noChangeAspect="1"/>
          </p:cNvPicPr>
          <p:nvPr/>
        </p:nvPicPr>
        <p:blipFill rotWithShape="1">
          <a:blip r:embed="rId13"/>
          <a:srcRect l="5394" t="-247"/>
          <a:stretch/>
        </p:blipFill>
        <p:spPr>
          <a:xfrm>
            <a:off x="5185062" y="2632409"/>
            <a:ext cx="2173036" cy="2020632"/>
          </a:xfrm>
          <a:prstGeom prst="rect">
            <a:avLst/>
          </a:prstGeom>
        </p:spPr>
      </p:pic>
      <p:sp>
        <p:nvSpPr>
          <p:cNvPr id="4" name="テキスト ボックス 3">
            <a:extLst>
              <a:ext uri="{FF2B5EF4-FFF2-40B4-BE49-F238E27FC236}">
                <a16:creationId xmlns:a16="http://schemas.microsoft.com/office/drawing/2014/main" id="{46BF8648-9BA6-44C6-AA21-F208FC9D0C8B}"/>
              </a:ext>
            </a:extLst>
          </p:cNvPr>
          <p:cNvSpPr txBox="1"/>
          <p:nvPr/>
        </p:nvSpPr>
        <p:spPr>
          <a:xfrm>
            <a:off x="5289833" y="2942387"/>
            <a:ext cx="1872082" cy="1448282"/>
          </a:xfrm>
          <a:prstGeom prst="rect">
            <a:avLst/>
          </a:prstGeom>
          <a:noFill/>
        </p:spPr>
        <p:txBody>
          <a:bodyPr wrap="square" rtlCol="0">
            <a:spAutoFit/>
          </a:bodyPr>
          <a:lstStyle/>
          <a:p>
            <a:r>
              <a:rPr kumimoji="1" lang="ja-JP" altLang="en-US" sz="1187" b="1" dirty="0" smtClean="0">
                <a:solidFill>
                  <a:schemeClr val="bg1"/>
                </a:solidFill>
              </a:rPr>
              <a:t>－</a:t>
            </a:r>
            <a:r>
              <a:rPr kumimoji="1" lang="ja-JP" altLang="en-US" sz="1187" b="1" dirty="0">
                <a:solidFill>
                  <a:schemeClr val="bg1"/>
                </a:solidFill>
              </a:rPr>
              <a:t>子育て支援</a:t>
            </a:r>
            <a:r>
              <a:rPr kumimoji="1" lang="ja-JP" altLang="en-US" sz="1187" b="1" dirty="0" smtClean="0">
                <a:solidFill>
                  <a:schemeClr val="bg1"/>
                </a:solidFill>
              </a:rPr>
              <a:t>活動とは－</a:t>
            </a:r>
            <a:endParaRPr kumimoji="1" lang="en-US" altLang="ja-JP" sz="1187" b="1" dirty="0">
              <a:solidFill>
                <a:schemeClr val="bg1"/>
              </a:solidFill>
            </a:endParaRPr>
          </a:p>
          <a:p>
            <a:endParaRPr kumimoji="1" lang="en-US" altLang="ja-JP" sz="1187" b="1" dirty="0">
              <a:solidFill>
                <a:schemeClr val="bg1"/>
              </a:solidFill>
            </a:endParaRPr>
          </a:p>
          <a:p>
            <a:r>
              <a:rPr lang="ja-JP" altLang="en-US" sz="1187" b="1" dirty="0">
                <a:solidFill>
                  <a:schemeClr val="bg1"/>
                </a:solidFill>
              </a:rPr>
              <a:t>子</a:t>
            </a:r>
            <a:r>
              <a:rPr lang="ja-JP" altLang="en-US" sz="1050" b="1" dirty="0">
                <a:solidFill>
                  <a:schemeClr val="bg1"/>
                </a:solidFill>
              </a:rPr>
              <a:t>育てに対する不安感及び孤立感を和らげるため</a:t>
            </a:r>
            <a:r>
              <a:rPr lang="ja-JP" altLang="en-US" sz="1050" b="1" dirty="0" smtClean="0">
                <a:solidFill>
                  <a:schemeClr val="bg1"/>
                </a:solidFill>
              </a:rPr>
              <a:t>、子育て親子同士</a:t>
            </a:r>
            <a:r>
              <a:rPr lang="ja-JP" altLang="en-US" sz="1050" b="1" dirty="0">
                <a:solidFill>
                  <a:schemeClr val="bg1"/>
                </a:solidFill>
              </a:rPr>
              <a:t>の交流及び情報交換その他児童の健やかな発達と健全育成を目的とした活動のこと</a:t>
            </a:r>
            <a:endParaRPr kumimoji="1" lang="ja-JP" altLang="en-US" sz="1050" b="1" dirty="0">
              <a:solidFill>
                <a:schemeClr val="bg1"/>
              </a:solidFill>
            </a:endParaRPr>
          </a:p>
        </p:txBody>
      </p:sp>
      <p:pic>
        <p:nvPicPr>
          <p:cNvPr id="5" name="図 4">
            <a:extLst>
              <a:ext uri="{FF2B5EF4-FFF2-40B4-BE49-F238E27FC236}">
                <a16:creationId xmlns:a16="http://schemas.microsoft.com/office/drawing/2014/main" id="{25EB5BAA-A389-4EA8-B337-5AD9856930E2}"/>
              </a:ext>
            </a:extLst>
          </p:cNvPr>
          <p:cNvPicPr>
            <a:picLocks noChangeAspect="1"/>
          </p:cNvPicPr>
          <p:nvPr/>
        </p:nvPicPr>
        <p:blipFill>
          <a:blip r:embed="rId14"/>
          <a:stretch>
            <a:fillRect/>
          </a:stretch>
        </p:blipFill>
        <p:spPr>
          <a:xfrm>
            <a:off x="366546" y="6020892"/>
            <a:ext cx="1542300" cy="459543"/>
          </a:xfrm>
          <a:prstGeom prst="rect">
            <a:avLst/>
          </a:prstGeom>
        </p:spPr>
      </p:pic>
      <p:sp>
        <p:nvSpPr>
          <p:cNvPr id="46" name="正方形/長方形 45">
            <a:extLst>
              <a:ext uri="{FF2B5EF4-FFF2-40B4-BE49-F238E27FC236}">
                <a16:creationId xmlns:a16="http://schemas.microsoft.com/office/drawing/2014/main" id="{7914EBD2-BDBE-47D7-A70D-1691F260991A}"/>
              </a:ext>
            </a:extLst>
          </p:cNvPr>
          <p:cNvSpPr/>
          <p:nvPr/>
        </p:nvSpPr>
        <p:spPr>
          <a:xfrm>
            <a:off x="399333" y="6048141"/>
            <a:ext cx="1343860" cy="332157"/>
          </a:xfrm>
          <a:prstGeom prst="rect">
            <a:avLst/>
          </a:prstGeom>
          <a:noFill/>
        </p:spPr>
        <p:txBody>
          <a:bodyPr wrap="none" lIns="98694" tIns="49347" rIns="98694" bIns="49347">
            <a:spAutoFit/>
          </a:bodyPr>
          <a:lstStyle/>
          <a:p>
            <a:pPr algn="ctr"/>
            <a:r>
              <a:rPr lang="ja-JP" altLang="en-US" sz="1511"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rPr>
              <a:t>補助対象経費</a:t>
            </a:r>
          </a:p>
        </p:txBody>
      </p:sp>
      <p:pic>
        <p:nvPicPr>
          <p:cNvPr id="47" name="図 46">
            <a:extLst>
              <a:ext uri="{FF2B5EF4-FFF2-40B4-BE49-F238E27FC236}">
                <a16:creationId xmlns:a16="http://schemas.microsoft.com/office/drawing/2014/main" id="{DA546FD2-357C-45D4-8729-E35EF93AB876}"/>
              </a:ext>
            </a:extLst>
          </p:cNvPr>
          <p:cNvPicPr>
            <a:picLocks noChangeAspect="1"/>
          </p:cNvPicPr>
          <p:nvPr/>
        </p:nvPicPr>
        <p:blipFill>
          <a:blip r:embed="rId11"/>
          <a:stretch>
            <a:fillRect/>
          </a:stretch>
        </p:blipFill>
        <p:spPr>
          <a:xfrm>
            <a:off x="571704" y="6477639"/>
            <a:ext cx="193108" cy="200833"/>
          </a:xfrm>
          <a:prstGeom prst="rect">
            <a:avLst/>
          </a:prstGeom>
        </p:spPr>
      </p:pic>
      <p:sp>
        <p:nvSpPr>
          <p:cNvPr id="48" name="正方形/長方形 47">
            <a:extLst>
              <a:ext uri="{FF2B5EF4-FFF2-40B4-BE49-F238E27FC236}">
                <a16:creationId xmlns:a16="http://schemas.microsoft.com/office/drawing/2014/main" id="{6D6203B4-504F-4AB9-8B54-05358709A70E}"/>
              </a:ext>
            </a:extLst>
          </p:cNvPr>
          <p:cNvSpPr/>
          <p:nvPr/>
        </p:nvSpPr>
        <p:spPr>
          <a:xfrm>
            <a:off x="779581" y="6409613"/>
            <a:ext cx="4097219" cy="468990"/>
          </a:xfrm>
          <a:prstGeom prst="rect">
            <a:avLst/>
          </a:prstGeom>
          <a:noFill/>
        </p:spPr>
        <p:txBody>
          <a:bodyPr wrap="square" lIns="98694" tIns="49347" rIns="98694" bIns="49347">
            <a:spAutoFit/>
          </a:bodyPr>
          <a:lstStyle/>
          <a:p>
            <a:r>
              <a:rPr lang="ja-JP" altLang="en-US" sz="1200" dirty="0">
                <a:ln w="0"/>
                <a:latin typeface="游ゴシック Medium" panose="020B0500000000000000" pitchFamily="50" charset="-128"/>
                <a:ea typeface="游ゴシック Medium" panose="020B0500000000000000" pitchFamily="50" charset="-128"/>
              </a:rPr>
              <a:t>原材料費、消耗品費、印刷製本費、会場使用料、保険料</a:t>
            </a:r>
            <a:r>
              <a:rPr lang="ja-JP" altLang="en-US" sz="1200" dirty="0" smtClean="0">
                <a:ln w="0"/>
                <a:latin typeface="游ゴシック Medium" panose="020B0500000000000000" pitchFamily="50" charset="-128"/>
                <a:ea typeface="游ゴシック Medium" panose="020B0500000000000000" pitchFamily="50" charset="-128"/>
              </a:rPr>
              <a:t>、</a:t>
            </a:r>
            <a:endParaRPr lang="en-US" altLang="ja-JP" sz="1200" dirty="0" smtClean="0">
              <a:ln w="0"/>
              <a:latin typeface="游ゴシック Medium" panose="020B0500000000000000" pitchFamily="50" charset="-128"/>
              <a:ea typeface="游ゴシック Medium" panose="020B0500000000000000" pitchFamily="50" charset="-128"/>
            </a:endParaRPr>
          </a:p>
          <a:p>
            <a:r>
              <a:rPr lang="ja-JP" altLang="en-US" sz="1200" dirty="0" smtClean="0">
                <a:ln w="0"/>
                <a:latin typeface="游ゴシック Medium" panose="020B0500000000000000" pitchFamily="50" charset="-128"/>
                <a:ea typeface="游ゴシック Medium" panose="020B0500000000000000" pitchFamily="50" charset="-128"/>
              </a:rPr>
              <a:t>講師謝金　など</a:t>
            </a:r>
            <a:endParaRPr lang="ja-JP" altLang="en-US" sz="1200" dirty="0">
              <a:ln w="0"/>
              <a:latin typeface="游ゴシック Medium" panose="020B0500000000000000" pitchFamily="50" charset="-128"/>
              <a:ea typeface="游ゴシック Medium" panose="020B0500000000000000" pitchFamily="50" charset="-128"/>
            </a:endParaRPr>
          </a:p>
        </p:txBody>
      </p:sp>
      <p:cxnSp>
        <p:nvCxnSpPr>
          <p:cNvPr id="11" name="直線コネクタ 10">
            <a:extLst>
              <a:ext uri="{FF2B5EF4-FFF2-40B4-BE49-F238E27FC236}">
                <a16:creationId xmlns:a16="http://schemas.microsoft.com/office/drawing/2014/main" id="{CD66E457-915B-494A-8893-299BD9C06CCB}"/>
              </a:ext>
            </a:extLst>
          </p:cNvPr>
          <p:cNvCxnSpPr>
            <a:cxnSpLocks/>
          </p:cNvCxnSpPr>
          <p:nvPr/>
        </p:nvCxnSpPr>
        <p:spPr>
          <a:xfrm>
            <a:off x="494653" y="8234411"/>
            <a:ext cx="6592976" cy="0"/>
          </a:xfrm>
          <a:prstGeom prst="line">
            <a:avLst/>
          </a:prstGeom>
          <a:ln w="19050"/>
        </p:spPr>
        <p:style>
          <a:lnRef idx="1">
            <a:schemeClr val="dk1"/>
          </a:lnRef>
          <a:fillRef idx="0">
            <a:schemeClr val="dk1"/>
          </a:fillRef>
          <a:effectRef idx="0">
            <a:schemeClr val="dk1"/>
          </a:effectRef>
          <a:fontRef idx="minor">
            <a:schemeClr val="tx1"/>
          </a:fontRef>
        </p:style>
      </p:cxnSp>
      <p:sp>
        <p:nvSpPr>
          <p:cNvPr id="15" name="四角形: 角を丸くする 14">
            <a:extLst>
              <a:ext uri="{FF2B5EF4-FFF2-40B4-BE49-F238E27FC236}">
                <a16:creationId xmlns:a16="http://schemas.microsoft.com/office/drawing/2014/main" id="{0713C924-3C5A-4DEA-9E8D-05F3BFE70CFE}"/>
              </a:ext>
            </a:extLst>
          </p:cNvPr>
          <p:cNvSpPr/>
          <p:nvPr/>
        </p:nvSpPr>
        <p:spPr>
          <a:xfrm>
            <a:off x="366546" y="8443451"/>
            <a:ext cx="6859036" cy="2041669"/>
          </a:xfrm>
          <a:prstGeom prst="roundRect">
            <a:avLst/>
          </a:prstGeom>
          <a:solidFill>
            <a:srgbClr val="007D99"/>
          </a:solidFill>
          <a:ln w="19050">
            <a:solidFill>
              <a:schemeClr val="tx1"/>
            </a:solidFill>
          </a:ln>
          <a:effectLst>
            <a:outerShdw dist="38100" dir="2700000" algn="tl" rotWithShape="0">
              <a:srgbClr val="FFC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dirty="0">
              <a:effectLst>
                <a:outerShdw blurRad="50800" dist="50800" dir="5400000" algn="ctr" rotWithShape="0">
                  <a:schemeClr val="accent4">
                    <a:alpha val="95000"/>
                  </a:schemeClr>
                </a:outerShdw>
              </a:effectLst>
            </a:endParaRPr>
          </a:p>
        </p:txBody>
      </p:sp>
      <p:sp>
        <p:nvSpPr>
          <p:cNvPr id="16" name="正方形/長方形 15">
            <a:extLst>
              <a:ext uri="{FF2B5EF4-FFF2-40B4-BE49-F238E27FC236}">
                <a16:creationId xmlns:a16="http://schemas.microsoft.com/office/drawing/2014/main" id="{FF424527-6566-4670-B773-30098728E111}"/>
              </a:ext>
            </a:extLst>
          </p:cNvPr>
          <p:cNvSpPr/>
          <p:nvPr/>
        </p:nvSpPr>
        <p:spPr>
          <a:xfrm>
            <a:off x="597416" y="8576298"/>
            <a:ext cx="6334607" cy="17720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11" dirty="0">
              <a:latin typeface="游ゴシック Medium" panose="020B0500000000000000" pitchFamily="50" charset="-128"/>
              <a:ea typeface="游ゴシック Medium" panose="020B0500000000000000" pitchFamily="50" charset="-128"/>
            </a:endParaRPr>
          </a:p>
        </p:txBody>
      </p:sp>
      <p:sp>
        <p:nvSpPr>
          <p:cNvPr id="18" name="正方形/長方形 17">
            <a:extLst>
              <a:ext uri="{FF2B5EF4-FFF2-40B4-BE49-F238E27FC236}">
                <a16:creationId xmlns:a16="http://schemas.microsoft.com/office/drawing/2014/main" id="{DEF360CC-9CCF-4451-BF59-1435C105DCD8}"/>
              </a:ext>
            </a:extLst>
          </p:cNvPr>
          <p:cNvSpPr/>
          <p:nvPr/>
        </p:nvSpPr>
        <p:spPr>
          <a:xfrm>
            <a:off x="1270981" y="8234429"/>
            <a:ext cx="171298" cy="203821"/>
          </a:xfrm>
          <a:prstGeom prst="rect">
            <a:avLst/>
          </a:prstGeom>
          <a:solidFill>
            <a:srgbClr val="F49E1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52" name="正方形/長方形 51">
            <a:extLst>
              <a:ext uri="{FF2B5EF4-FFF2-40B4-BE49-F238E27FC236}">
                <a16:creationId xmlns:a16="http://schemas.microsoft.com/office/drawing/2014/main" id="{8C6EE25A-039C-44E3-B0B5-DC6AAB762399}"/>
              </a:ext>
            </a:extLst>
          </p:cNvPr>
          <p:cNvSpPr/>
          <p:nvPr/>
        </p:nvSpPr>
        <p:spPr>
          <a:xfrm>
            <a:off x="6108462" y="8234411"/>
            <a:ext cx="171298" cy="203821"/>
          </a:xfrm>
          <a:prstGeom prst="rect">
            <a:avLst/>
          </a:prstGeom>
          <a:solidFill>
            <a:srgbClr val="F59E1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dirty="0"/>
          </a:p>
        </p:txBody>
      </p:sp>
      <p:pic>
        <p:nvPicPr>
          <p:cNvPr id="53" name="図 52">
            <a:extLst>
              <a:ext uri="{FF2B5EF4-FFF2-40B4-BE49-F238E27FC236}">
                <a16:creationId xmlns:a16="http://schemas.microsoft.com/office/drawing/2014/main" id="{DFEB39E6-C909-4455-A78B-913ED6C61572}"/>
              </a:ext>
            </a:extLst>
          </p:cNvPr>
          <p:cNvPicPr>
            <a:picLocks noChangeAspect="1"/>
          </p:cNvPicPr>
          <p:nvPr/>
        </p:nvPicPr>
        <p:blipFill rotWithShape="1">
          <a:blip r:embed="rId15"/>
          <a:srcRect r="36264" b="15105"/>
          <a:stretch/>
        </p:blipFill>
        <p:spPr>
          <a:xfrm>
            <a:off x="637035" y="8815617"/>
            <a:ext cx="1845452" cy="261799"/>
          </a:xfrm>
          <a:prstGeom prst="rect">
            <a:avLst/>
          </a:prstGeom>
        </p:spPr>
      </p:pic>
      <p:sp>
        <p:nvSpPr>
          <p:cNvPr id="54" name="テキスト ボックス 53">
            <a:extLst>
              <a:ext uri="{FF2B5EF4-FFF2-40B4-BE49-F238E27FC236}">
                <a16:creationId xmlns:a16="http://schemas.microsoft.com/office/drawing/2014/main" id="{4F1DF0F9-B24A-4C0E-AA0F-1BB15562471B}"/>
              </a:ext>
            </a:extLst>
          </p:cNvPr>
          <p:cNvSpPr txBox="1"/>
          <p:nvPr/>
        </p:nvSpPr>
        <p:spPr>
          <a:xfrm>
            <a:off x="586994" y="8633036"/>
            <a:ext cx="1901483" cy="324833"/>
          </a:xfrm>
          <a:prstGeom prst="rect">
            <a:avLst/>
          </a:prstGeom>
          <a:noFill/>
        </p:spPr>
        <p:txBody>
          <a:bodyPr wrap="none" rtlCol="0">
            <a:spAutoFit/>
          </a:bodyPr>
          <a:lstStyle/>
          <a:p>
            <a:r>
              <a:rPr kumimoji="1" lang="ja-JP" altLang="en-US" sz="1511" b="1" dirty="0" smtClean="0">
                <a:latin typeface="游ゴシック Medium" panose="020B0500000000000000" pitchFamily="50" charset="-128"/>
                <a:ea typeface="游ゴシック Medium" panose="020B0500000000000000" pitchFamily="50" charset="-128"/>
              </a:rPr>
              <a:t>申請・問い合わせ先</a:t>
            </a:r>
            <a:endParaRPr kumimoji="1" lang="ja-JP" altLang="en-US" sz="1511" b="1" dirty="0">
              <a:latin typeface="游ゴシック Medium" panose="020B0500000000000000" pitchFamily="50" charset="-128"/>
              <a:ea typeface="游ゴシック Medium" panose="020B0500000000000000" pitchFamily="50" charset="-128"/>
            </a:endParaRPr>
          </a:p>
        </p:txBody>
      </p:sp>
      <p:pic>
        <p:nvPicPr>
          <p:cNvPr id="55" name="図 54">
            <a:extLst>
              <a:ext uri="{FF2B5EF4-FFF2-40B4-BE49-F238E27FC236}">
                <a16:creationId xmlns:a16="http://schemas.microsoft.com/office/drawing/2014/main" id="{B5C6EB1A-A78A-4E10-B2BA-29BF5782128A}"/>
              </a:ext>
            </a:extLst>
          </p:cNvPr>
          <p:cNvPicPr>
            <a:picLocks noChangeAspect="1"/>
          </p:cNvPicPr>
          <p:nvPr/>
        </p:nvPicPr>
        <p:blipFill>
          <a:blip r:embed="rId3"/>
          <a:stretch>
            <a:fillRect/>
          </a:stretch>
        </p:blipFill>
        <p:spPr>
          <a:xfrm>
            <a:off x="680654" y="8976187"/>
            <a:ext cx="258928" cy="250838"/>
          </a:xfrm>
          <a:prstGeom prst="rect">
            <a:avLst/>
          </a:prstGeom>
        </p:spPr>
      </p:pic>
      <p:pic>
        <p:nvPicPr>
          <p:cNvPr id="56" name="図 55">
            <a:extLst>
              <a:ext uri="{FF2B5EF4-FFF2-40B4-BE49-F238E27FC236}">
                <a16:creationId xmlns:a16="http://schemas.microsoft.com/office/drawing/2014/main" id="{CAD55199-459A-4707-AF3E-E4FE354E3F0E}"/>
              </a:ext>
            </a:extLst>
          </p:cNvPr>
          <p:cNvPicPr>
            <a:picLocks noChangeAspect="1"/>
          </p:cNvPicPr>
          <p:nvPr/>
        </p:nvPicPr>
        <p:blipFill>
          <a:blip r:embed="rId4"/>
          <a:stretch>
            <a:fillRect/>
          </a:stretch>
        </p:blipFill>
        <p:spPr>
          <a:xfrm>
            <a:off x="677257" y="9426316"/>
            <a:ext cx="251288" cy="202652"/>
          </a:xfrm>
          <a:prstGeom prst="rect">
            <a:avLst/>
          </a:prstGeom>
        </p:spPr>
      </p:pic>
      <p:pic>
        <p:nvPicPr>
          <p:cNvPr id="57" name="図 56">
            <a:extLst>
              <a:ext uri="{FF2B5EF4-FFF2-40B4-BE49-F238E27FC236}">
                <a16:creationId xmlns:a16="http://schemas.microsoft.com/office/drawing/2014/main" id="{847A8F89-EE74-42D6-9580-B6A3336ED5CE}"/>
              </a:ext>
            </a:extLst>
          </p:cNvPr>
          <p:cNvPicPr>
            <a:picLocks noChangeAspect="1"/>
          </p:cNvPicPr>
          <p:nvPr/>
        </p:nvPicPr>
        <p:blipFill>
          <a:blip r:embed="rId11"/>
          <a:stretch>
            <a:fillRect/>
          </a:stretch>
        </p:blipFill>
        <p:spPr>
          <a:xfrm>
            <a:off x="707733" y="9852389"/>
            <a:ext cx="204770" cy="212962"/>
          </a:xfrm>
          <a:prstGeom prst="rect">
            <a:avLst/>
          </a:prstGeom>
        </p:spPr>
      </p:pic>
      <p:sp>
        <p:nvSpPr>
          <p:cNvPr id="58" name="テキスト ボックス 57">
            <a:extLst>
              <a:ext uri="{FF2B5EF4-FFF2-40B4-BE49-F238E27FC236}">
                <a16:creationId xmlns:a16="http://schemas.microsoft.com/office/drawing/2014/main" id="{6B2E6EB2-E46A-431C-9B23-D464A3AA0F25}"/>
              </a:ext>
            </a:extLst>
          </p:cNvPr>
          <p:cNvSpPr txBox="1"/>
          <p:nvPr/>
        </p:nvSpPr>
        <p:spPr>
          <a:xfrm>
            <a:off x="883151" y="8983511"/>
            <a:ext cx="4089581" cy="461665"/>
          </a:xfrm>
          <a:prstGeom prst="rect">
            <a:avLst/>
          </a:prstGeom>
          <a:noFill/>
        </p:spPr>
        <p:txBody>
          <a:bodyPr wrap="none" rtlCol="0">
            <a:spAutoFit/>
          </a:bodyPr>
          <a:lstStyle/>
          <a:p>
            <a:r>
              <a:rPr kumimoji="1" lang="ja-JP" altLang="en-US" sz="1200" dirty="0">
                <a:latin typeface="游ゴシック Medium" panose="020B0500000000000000" pitchFamily="50" charset="-128"/>
                <a:ea typeface="游ゴシック Medium" panose="020B0500000000000000" pitchFamily="50" charset="-128"/>
              </a:rPr>
              <a:t>地域子育て支援拠点「わたぼうし」　☎</a:t>
            </a:r>
            <a:r>
              <a:rPr kumimoji="1" lang="en-US" altLang="ja-JP" sz="1200" dirty="0">
                <a:latin typeface="游ゴシック Medium" panose="020B0500000000000000" pitchFamily="50" charset="-128"/>
                <a:ea typeface="游ゴシック Medium" panose="020B0500000000000000" pitchFamily="50" charset="-128"/>
              </a:rPr>
              <a:t>072-761-6777</a:t>
            </a:r>
            <a:r>
              <a:rPr kumimoji="1" lang="ja-JP" altLang="en-US" sz="1200" dirty="0">
                <a:latin typeface="游ゴシック Medium" panose="020B0500000000000000" pitchFamily="50" charset="-128"/>
                <a:ea typeface="游ゴシック Medium" panose="020B0500000000000000" pitchFamily="50" charset="-128"/>
              </a:rPr>
              <a:t>　</a:t>
            </a:r>
            <a:endParaRPr kumimoji="1" lang="en-US" altLang="ja-JP" sz="1200" dirty="0">
              <a:latin typeface="游ゴシック Medium" panose="020B0500000000000000" pitchFamily="50" charset="-128"/>
              <a:ea typeface="游ゴシック Medium" panose="020B0500000000000000" pitchFamily="50" charset="-128"/>
            </a:endParaRPr>
          </a:p>
          <a:p>
            <a:r>
              <a:rPr kumimoji="1" lang="ja-JP" altLang="en-US" sz="1200" dirty="0">
                <a:latin typeface="游ゴシック Medium" panose="020B0500000000000000" pitchFamily="50" charset="-128"/>
                <a:ea typeface="游ゴシック Medium" panose="020B0500000000000000" pitchFamily="50" charset="-128"/>
              </a:rPr>
              <a:t>池田市石橋１－２３－６（ツナガリエ石橋</a:t>
            </a:r>
            <a:r>
              <a:rPr kumimoji="1" lang="en-US" altLang="ja-JP" sz="1200" dirty="0">
                <a:latin typeface="游ゴシック Medium" panose="020B0500000000000000" pitchFamily="50" charset="-128"/>
                <a:ea typeface="游ゴシック Medium" panose="020B0500000000000000" pitchFamily="50" charset="-128"/>
              </a:rPr>
              <a:t>2</a:t>
            </a:r>
            <a:r>
              <a:rPr kumimoji="1" lang="ja-JP" altLang="en-US" sz="1200" dirty="0">
                <a:latin typeface="游ゴシック Medium" panose="020B0500000000000000" pitchFamily="50" charset="-128"/>
                <a:ea typeface="游ゴシック Medium" panose="020B0500000000000000" pitchFamily="50" charset="-128"/>
              </a:rPr>
              <a:t>階）</a:t>
            </a:r>
          </a:p>
        </p:txBody>
      </p:sp>
      <p:sp>
        <p:nvSpPr>
          <p:cNvPr id="59" name="テキスト ボックス 58">
            <a:extLst>
              <a:ext uri="{FF2B5EF4-FFF2-40B4-BE49-F238E27FC236}">
                <a16:creationId xmlns:a16="http://schemas.microsoft.com/office/drawing/2014/main" id="{37475772-356D-4370-8359-5FCC66F3B79B}"/>
              </a:ext>
            </a:extLst>
          </p:cNvPr>
          <p:cNvSpPr txBox="1"/>
          <p:nvPr/>
        </p:nvSpPr>
        <p:spPr>
          <a:xfrm>
            <a:off x="883152" y="9402382"/>
            <a:ext cx="4089581" cy="461665"/>
          </a:xfrm>
          <a:prstGeom prst="rect">
            <a:avLst/>
          </a:prstGeom>
          <a:noFill/>
        </p:spPr>
        <p:txBody>
          <a:bodyPr wrap="none" rtlCol="0">
            <a:spAutoFit/>
          </a:bodyPr>
          <a:lstStyle/>
          <a:p>
            <a:r>
              <a:rPr kumimoji="1" lang="ja-JP" altLang="en-US" sz="1200" dirty="0">
                <a:latin typeface="游ゴシック Medium" panose="020B0500000000000000" pitchFamily="50" charset="-128"/>
                <a:ea typeface="游ゴシック Medium" panose="020B0500000000000000" pitchFamily="50" charset="-128"/>
              </a:rPr>
              <a:t>地域子育て支援拠点「ホップくん」　☎</a:t>
            </a:r>
            <a:r>
              <a:rPr kumimoji="1" lang="en-US" altLang="ja-JP" sz="1200" dirty="0">
                <a:latin typeface="游ゴシック Medium" panose="020B0500000000000000" pitchFamily="50" charset="-128"/>
                <a:ea typeface="游ゴシック Medium" panose="020B0500000000000000" pitchFamily="50" charset="-128"/>
              </a:rPr>
              <a:t>072-753-7999</a:t>
            </a:r>
            <a:r>
              <a:rPr kumimoji="1" lang="ja-JP" altLang="en-US" sz="1200" dirty="0">
                <a:latin typeface="游ゴシック Medium" panose="020B0500000000000000" pitchFamily="50" charset="-128"/>
                <a:ea typeface="游ゴシック Medium" panose="020B0500000000000000" pitchFamily="50" charset="-128"/>
              </a:rPr>
              <a:t>　</a:t>
            </a:r>
            <a:endParaRPr kumimoji="1" lang="en-US" altLang="ja-JP" sz="1200" dirty="0">
              <a:latin typeface="游ゴシック Medium" panose="020B0500000000000000" pitchFamily="50" charset="-128"/>
              <a:ea typeface="游ゴシック Medium" panose="020B0500000000000000" pitchFamily="50" charset="-128"/>
            </a:endParaRPr>
          </a:p>
          <a:p>
            <a:r>
              <a:rPr kumimoji="1" lang="ja-JP" altLang="en-US" sz="1200" dirty="0">
                <a:latin typeface="游ゴシック Medium" panose="020B0500000000000000" pitchFamily="50" charset="-128"/>
                <a:ea typeface="游ゴシック Medium" panose="020B0500000000000000" pitchFamily="50" charset="-128"/>
              </a:rPr>
              <a:t>池田市古江町</a:t>
            </a:r>
            <a:r>
              <a:rPr kumimoji="1" lang="en-US" altLang="ja-JP" sz="1200" dirty="0" smtClean="0">
                <a:latin typeface="游ゴシック Medium" panose="020B0500000000000000" pitchFamily="50" charset="-128"/>
                <a:ea typeface="游ゴシック Medium" panose="020B0500000000000000" pitchFamily="50" charset="-128"/>
              </a:rPr>
              <a:t>4</a:t>
            </a:r>
            <a:r>
              <a:rPr kumimoji="1" lang="ja-JP" altLang="en-US" sz="1200" dirty="0" smtClean="0">
                <a:latin typeface="游ゴシック Medium" panose="020B0500000000000000" pitchFamily="50" charset="-128"/>
                <a:ea typeface="游ゴシック Medium" panose="020B0500000000000000" pitchFamily="50" charset="-128"/>
              </a:rPr>
              <a:t>（</a:t>
            </a:r>
            <a:r>
              <a:rPr kumimoji="1" lang="ja-JP" altLang="en-US" sz="1200" dirty="0">
                <a:latin typeface="游ゴシック Medium" panose="020B0500000000000000" pitchFamily="50" charset="-128"/>
                <a:ea typeface="游ゴシック Medium" panose="020B0500000000000000" pitchFamily="50" charset="-128"/>
              </a:rPr>
              <a:t>古江保育所内）</a:t>
            </a:r>
          </a:p>
        </p:txBody>
      </p:sp>
      <p:sp>
        <p:nvSpPr>
          <p:cNvPr id="64" name="テキスト ボックス 63">
            <a:extLst>
              <a:ext uri="{FF2B5EF4-FFF2-40B4-BE49-F238E27FC236}">
                <a16:creationId xmlns:a16="http://schemas.microsoft.com/office/drawing/2014/main" id="{91E34DF9-4C5B-4C61-9FA1-CD67D9626CB0}"/>
              </a:ext>
            </a:extLst>
          </p:cNvPr>
          <p:cNvSpPr txBox="1"/>
          <p:nvPr/>
        </p:nvSpPr>
        <p:spPr>
          <a:xfrm>
            <a:off x="883151" y="9822276"/>
            <a:ext cx="4089581" cy="461665"/>
          </a:xfrm>
          <a:prstGeom prst="rect">
            <a:avLst/>
          </a:prstGeom>
          <a:noFill/>
        </p:spPr>
        <p:txBody>
          <a:bodyPr wrap="none" rtlCol="0">
            <a:spAutoFit/>
          </a:bodyPr>
          <a:lstStyle/>
          <a:p>
            <a:r>
              <a:rPr kumimoji="1" lang="ja-JP" altLang="en-US" sz="1200" smtClean="0">
                <a:latin typeface="游ゴシック Medium" panose="020B0500000000000000" pitchFamily="50" charset="-128"/>
                <a:ea typeface="游ゴシック Medium" panose="020B0500000000000000" pitchFamily="50" charset="-128"/>
              </a:rPr>
              <a:t>池田市子育て</a:t>
            </a:r>
            <a:r>
              <a:rPr kumimoji="1" lang="ja-JP" altLang="en-US" sz="1200" dirty="0">
                <a:latin typeface="游ゴシック Medium" panose="020B0500000000000000" pitchFamily="50" charset="-128"/>
                <a:ea typeface="游ゴシック Medium" panose="020B0500000000000000" pitchFamily="50" charset="-128"/>
              </a:rPr>
              <a:t>支援課　　　　　　　</a:t>
            </a:r>
            <a:r>
              <a:rPr kumimoji="1" lang="ja-JP" altLang="en-US" sz="1200">
                <a:latin typeface="游ゴシック Medium" panose="020B0500000000000000" pitchFamily="50" charset="-128"/>
                <a:ea typeface="游ゴシック Medium" panose="020B0500000000000000" pitchFamily="50" charset="-128"/>
              </a:rPr>
              <a:t>　</a:t>
            </a:r>
            <a:r>
              <a:rPr kumimoji="1" lang="ja-JP" altLang="en-US" sz="1200" smtClean="0">
                <a:latin typeface="游ゴシック Medium" panose="020B0500000000000000" pitchFamily="50" charset="-128"/>
                <a:ea typeface="游ゴシック Medium" panose="020B0500000000000000" pitchFamily="50" charset="-128"/>
              </a:rPr>
              <a:t>☎</a:t>
            </a:r>
            <a:r>
              <a:rPr kumimoji="1" lang="en-US" altLang="ja-JP" sz="1200" dirty="0">
                <a:latin typeface="游ゴシック Medium" panose="020B0500000000000000" pitchFamily="50" charset="-128"/>
                <a:ea typeface="游ゴシック Medium" panose="020B0500000000000000" pitchFamily="50" charset="-128"/>
              </a:rPr>
              <a:t>072-754-6252</a:t>
            </a:r>
            <a:r>
              <a:rPr kumimoji="1" lang="ja-JP" altLang="en-US" sz="1200" dirty="0">
                <a:latin typeface="游ゴシック Medium" panose="020B0500000000000000" pitchFamily="50" charset="-128"/>
                <a:ea typeface="游ゴシック Medium" panose="020B0500000000000000" pitchFamily="50" charset="-128"/>
              </a:rPr>
              <a:t>　</a:t>
            </a:r>
            <a:endParaRPr kumimoji="1" lang="en-US" altLang="ja-JP" sz="1200" dirty="0">
              <a:latin typeface="游ゴシック Medium" panose="020B0500000000000000" pitchFamily="50" charset="-128"/>
              <a:ea typeface="游ゴシック Medium" panose="020B0500000000000000" pitchFamily="50" charset="-128"/>
            </a:endParaRPr>
          </a:p>
          <a:p>
            <a:r>
              <a:rPr kumimoji="1" lang="ja-JP" altLang="en-US" sz="1200" dirty="0">
                <a:latin typeface="游ゴシック Medium" panose="020B0500000000000000" pitchFamily="50" charset="-128"/>
                <a:ea typeface="游ゴシック Medium" panose="020B0500000000000000" pitchFamily="50" charset="-128"/>
              </a:rPr>
              <a:t>池田市城南１－１－１（池田市役所４階１５番窓口）</a:t>
            </a:r>
          </a:p>
        </p:txBody>
      </p:sp>
      <p:sp>
        <p:nvSpPr>
          <p:cNvPr id="61" name="正方形/長方形 60">
            <a:extLst>
              <a:ext uri="{FF2B5EF4-FFF2-40B4-BE49-F238E27FC236}">
                <a16:creationId xmlns:a16="http://schemas.microsoft.com/office/drawing/2014/main" id="{7914EBD2-BDBE-47D7-A70D-1691F260991A}"/>
              </a:ext>
            </a:extLst>
          </p:cNvPr>
          <p:cNvSpPr/>
          <p:nvPr/>
        </p:nvSpPr>
        <p:spPr>
          <a:xfrm>
            <a:off x="383266" y="6953005"/>
            <a:ext cx="1343860" cy="332157"/>
          </a:xfrm>
          <a:prstGeom prst="rect">
            <a:avLst/>
          </a:prstGeom>
          <a:noFill/>
        </p:spPr>
        <p:txBody>
          <a:bodyPr wrap="none" lIns="98694" tIns="49347" rIns="98694" bIns="49347">
            <a:spAutoFit/>
          </a:bodyPr>
          <a:lstStyle/>
          <a:p>
            <a:pPr algn="ctr"/>
            <a:r>
              <a:rPr lang="ja-JP" altLang="en-US" sz="1511" b="1" dirty="0" smtClean="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rPr>
              <a:t>申請受付期間</a:t>
            </a:r>
            <a:endParaRPr lang="ja-JP" altLang="en-US" sz="1511" b="1" dirty="0">
              <a:ln w="0"/>
              <a:effectLst>
                <a:outerShdw blurRad="38100" dist="19050" dir="2700000" algn="tl" rotWithShape="0">
                  <a:schemeClr val="dk1">
                    <a:alpha val="40000"/>
                  </a:schemeClr>
                </a:outerShdw>
              </a:effectLst>
              <a:latin typeface="游ゴシック Medium" panose="020B0500000000000000" pitchFamily="50" charset="-128"/>
              <a:ea typeface="游ゴシック Medium" panose="020B0500000000000000" pitchFamily="50" charset="-128"/>
            </a:endParaRPr>
          </a:p>
        </p:txBody>
      </p:sp>
      <p:sp>
        <p:nvSpPr>
          <p:cNvPr id="66" name="正方形/長方形 65">
            <a:extLst>
              <a:ext uri="{FF2B5EF4-FFF2-40B4-BE49-F238E27FC236}">
                <a16:creationId xmlns:a16="http://schemas.microsoft.com/office/drawing/2014/main" id="{6D6203B4-504F-4AB9-8B54-05358709A70E}"/>
              </a:ext>
            </a:extLst>
          </p:cNvPr>
          <p:cNvSpPr/>
          <p:nvPr/>
        </p:nvSpPr>
        <p:spPr>
          <a:xfrm>
            <a:off x="761530" y="7353269"/>
            <a:ext cx="4577578" cy="284324"/>
          </a:xfrm>
          <a:prstGeom prst="rect">
            <a:avLst/>
          </a:prstGeom>
          <a:noFill/>
        </p:spPr>
        <p:txBody>
          <a:bodyPr wrap="square" lIns="98694" tIns="49347" rIns="98694" bIns="49347">
            <a:spAutoFit/>
          </a:bodyPr>
          <a:lstStyle/>
          <a:p>
            <a:r>
              <a:rPr lang="ja-JP" altLang="en-US" sz="1200" dirty="0" smtClean="0">
                <a:ln w="0"/>
                <a:latin typeface="游ゴシック Medium" panose="020B0500000000000000" pitchFamily="50" charset="-128"/>
                <a:ea typeface="游ゴシック Medium" panose="020B0500000000000000" pitchFamily="50" charset="-128"/>
              </a:rPr>
              <a:t>当該年度４月１日～２月末日</a:t>
            </a:r>
            <a:r>
              <a:rPr lang="ja-JP" altLang="en-US" sz="1200" dirty="0" smtClean="0">
                <a:ln w="0"/>
                <a:latin typeface="游ゴシック Medium" panose="020B0500000000000000" pitchFamily="50" charset="-128"/>
                <a:ea typeface="游ゴシック Medium" panose="020B0500000000000000" pitchFamily="50" charset="-128"/>
              </a:rPr>
              <a:t>まで</a:t>
            </a:r>
            <a:endParaRPr lang="ja-JP" altLang="en-US" sz="1200" dirty="0" smtClean="0">
              <a:ln w="0"/>
              <a:latin typeface="游ゴシック Medium" panose="020B0500000000000000" pitchFamily="50" charset="-128"/>
              <a:ea typeface="游ゴシック Medium" panose="020B0500000000000000" pitchFamily="50" charset="-128"/>
            </a:endParaRPr>
          </a:p>
        </p:txBody>
      </p:sp>
      <p:sp>
        <p:nvSpPr>
          <p:cNvPr id="27" name="二等辺三角形 26">
            <a:extLst>
              <a:ext uri="{FF2B5EF4-FFF2-40B4-BE49-F238E27FC236}">
                <a16:creationId xmlns:a16="http://schemas.microsoft.com/office/drawing/2014/main" id="{EDD183BE-5A3C-4762-9816-FB61BDAFEF1A}"/>
              </a:ext>
            </a:extLst>
          </p:cNvPr>
          <p:cNvSpPr/>
          <p:nvPr/>
        </p:nvSpPr>
        <p:spPr>
          <a:xfrm>
            <a:off x="374203" y="7368234"/>
            <a:ext cx="615642" cy="819417"/>
          </a:xfrm>
          <a:prstGeom prst="triangle">
            <a:avLst>
              <a:gd name="adj" fmla="val 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6" name="楕円 5"/>
          <p:cNvSpPr/>
          <p:nvPr/>
        </p:nvSpPr>
        <p:spPr>
          <a:xfrm>
            <a:off x="5293725" y="8758042"/>
            <a:ext cx="1447507" cy="1409971"/>
          </a:xfrm>
          <a:prstGeom prst="ellipse">
            <a:avLst/>
          </a:prstGeom>
          <a:solidFill>
            <a:srgbClr val="F59F1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8694" tIns="49347" rIns="98694" bIns="49347" numCol="1" spcCol="0" rtlCol="0" fromWordArt="0" anchor="ctr" anchorCtr="0" forceAA="0" compatLnSpc="1">
            <a:prstTxWarp prst="textNoShape">
              <a:avLst/>
            </a:prstTxWarp>
            <a:noAutofit/>
          </a:bodyPr>
          <a:lstStyle/>
          <a:p>
            <a:pPr algn="ctr"/>
            <a:endParaRPr kumimoji="1" lang="ja-JP" altLang="en-US" sz="2115"/>
          </a:p>
        </p:txBody>
      </p:sp>
      <p:pic>
        <p:nvPicPr>
          <p:cNvPr id="62" name="図 61">
            <a:extLst>
              <a:ext uri="{FF2B5EF4-FFF2-40B4-BE49-F238E27FC236}">
                <a16:creationId xmlns:a16="http://schemas.microsoft.com/office/drawing/2014/main" id="{D0638BDF-B7AD-46F7-882B-2601BE79C628}"/>
              </a:ext>
            </a:extLst>
          </p:cNvPr>
          <p:cNvPicPr>
            <a:picLocks noChangeAspect="1"/>
          </p:cNvPicPr>
          <p:nvPr/>
        </p:nvPicPr>
        <p:blipFill>
          <a:blip r:embed="rId16" cstate="hqprint">
            <a:extLst>
              <a:ext uri="{28A0092B-C50C-407E-A947-70E740481C1C}">
                <a14:useLocalDpi xmlns:a14="http://schemas.microsoft.com/office/drawing/2010/main" val="0"/>
              </a:ext>
            </a:extLst>
          </a:blip>
          <a:stretch>
            <a:fillRect/>
          </a:stretch>
        </p:blipFill>
        <p:spPr>
          <a:xfrm>
            <a:off x="5716575" y="8987475"/>
            <a:ext cx="645739" cy="645739"/>
          </a:xfrm>
          <a:prstGeom prst="rect">
            <a:avLst/>
          </a:prstGeom>
        </p:spPr>
      </p:pic>
      <p:sp>
        <p:nvSpPr>
          <p:cNvPr id="63" name="テキスト ボックス 62">
            <a:extLst>
              <a:ext uri="{FF2B5EF4-FFF2-40B4-BE49-F238E27FC236}">
                <a16:creationId xmlns:a16="http://schemas.microsoft.com/office/drawing/2014/main" id="{166DDC19-0E43-4C32-808A-E4B8FD7CAC1E}"/>
              </a:ext>
            </a:extLst>
          </p:cNvPr>
          <p:cNvSpPr txBox="1"/>
          <p:nvPr/>
        </p:nvSpPr>
        <p:spPr>
          <a:xfrm>
            <a:off x="5510951" y="9631880"/>
            <a:ext cx="1059906" cy="441018"/>
          </a:xfrm>
          <a:prstGeom prst="rect">
            <a:avLst/>
          </a:prstGeom>
          <a:noFill/>
        </p:spPr>
        <p:txBody>
          <a:bodyPr wrap="none" rtlCol="0">
            <a:spAutoFit/>
          </a:bodyPr>
          <a:lstStyle/>
          <a:p>
            <a:pPr algn="ctr"/>
            <a:r>
              <a:rPr kumimoji="1" lang="ja-JP" altLang="en-US" sz="1133" dirty="0">
                <a:latin typeface="游ゴシック Medium" panose="020B0500000000000000" pitchFamily="50" charset="-128"/>
                <a:ea typeface="游ゴシック Medium" panose="020B0500000000000000" pitchFamily="50" charset="-128"/>
              </a:rPr>
              <a:t>池田市</a:t>
            </a:r>
            <a:endParaRPr kumimoji="1" lang="en-US" altLang="ja-JP" sz="1133" dirty="0">
              <a:latin typeface="游ゴシック Medium" panose="020B0500000000000000" pitchFamily="50" charset="-128"/>
              <a:ea typeface="游ゴシック Medium" panose="020B0500000000000000" pitchFamily="50" charset="-128"/>
            </a:endParaRPr>
          </a:p>
          <a:p>
            <a:r>
              <a:rPr kumimoji="1" lang="ja-JP" altLang="en-US" sz="1133" dirty="0">
                <a:latin typeface="游ゴシック Medium" panose="020B0500000000000000" pitchFamily="50" charset="-128"/>
                <a:ea typeface="游ゴシック Medium" panose="020B0500000000000000" pitchFamily="50" charset="-128"/>
              </a:rPr>
              <a:t>ホームページ</a:t>
            </a:r>
          </a:p>
        </p:txBody>
      </p:sp>
      <p:sp>
        <p:nvSpPr>
          <p:cNvPr id="12" name="星 10 11"/>
          <p:cNvSpPr/>
          <p:nvPr/>
        </p:nvSpPr>
        <p:spPr>
          <a:xfrm rot="20570944">
            <a:off x="6353797" y="8497433"/>
            <a:ext cx="755552" cy="805555"/>
          </a:xfrm>
          <a:prstGeom prst="star10">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8694" tIns="49347" rIns="98694" bIns="49347" numCol="1" spcCol="0" rtlCol="0" fromWordArt="0" anchor="ctr" anchorCtr="0" forceAA="0" compatLnSpc="1">
            <a:prstTxWarp prst="textNoShape">
              <a:avLst/>
            </a:prstTxWarp>
            <a:noAutofit/>
          </a:bodyPr>
          <a:lstStyle/>
          <a:p>
            <a:pPr algn="ctr"/>
            <a:endParaRPr kumimoji="1" lang="ja-JP" altLang="en-US" sz="2115"/>
          </a:p>
        </p:txBody>
      </p:sp>
      <p:sp>
        <p:nvSpPr>
          <p:cNvPr id="23" name="テキスト ボックス 22">
            <a:extLst>
              <a:ext uri="{FF2B5EF4-FFF2-40B4-BE49-F238E27FC236}">
                <a16:creationId xmlns:a16="http://schemas.microsoft.com/office/drawing/2014/main" id="{A04B8FC1-23B1-48E4-B408-19B7C24DDCE3}"/>
              </a:ext>
            </a:extLst>
          </p:cNvPr>
          <p:cNvSpPr txBox="1"/>
          <p:nvPr/>
        </p:nvSpPr>
        <p:spPr>
          <a:xfrm>
            <a:off x="6344328" y="8701017"/>
            <a:ext cx="793807" cy="457689"/>
          </a:xfrm>
          <a:prstGeom prst="rect">
            <a:avLst/>
          </a:prstGeom>
          <a:noFill/>
        </p:spPr>
        <p:txBody>
          <a:bodyPr wrap="none" rtlCol="0">
            <a:spAutoFit/>
          </a:bodyPr>
          <a:lstStyle/>
          <a:p>
            <a:r>
              <a:rPr kumimoji="1" lang="ja-JP" altLang="en-US" sz="1187" dirty="0">
                <a:solidFill>
                  <a:schemeClr val="bg1"/>
                </a:solidFill>
                <a:latin typeface="游ゴシック Medium" panose="020B0500000000000000" pitchFamily="50" charset="-128"/>
                <a:ea typeface="游ゴシック Medium" panose="020B0500000000000000" pitchFamily="50" charset="-128"/>
              </a:rPr>
              <a:t>申請手続</a:t>
            </a:r>
            <a:endParaRPr kumimoji="1" lang="en-US" altLang="ja-JP" sz="1187" dirty="0">
              <a:solidFill>
                <a:schemeClr val="bg1"/>
              </a:solidFill>
              <a:latin typeface="游ゴシック Medium" panose="020B0500000000000000" pitchFamily="50" charset="-128"/>
              <a:ea typeface="游ゴシック Medium" panose="020B0500000000000000" pitchFamily="50" charset="-128"/>
            </a:endParaRPr>
          </a:p>
          <a:p>
            <a:pPr algn="ctr"/>
            <a:r>
              <a:rPr kumimoji="1" lang="ja-JP" altLang="en-US" sz="1187" dirty="0">
                <a:solidFill>
                  <a:schemeClr val="bg1"/>
                </a:solidFill>
                <a:latin typeface="游ゴシック Medium" panose="020B0500000000000000" pitchFamily="50" charset="-128"/>
                <a:ea typeface="游ゴシック Medium" panose="020B0500000000000000" pitchFamily="50" charset="-128"/>
              </a:rPr>
              <a:t>詳細</a:t>
            </a:r>
          </a:p>
        </p:txBody>
      </p:sp>
      <p:sp>
        <p:nvSpPr>
          <p:cNvPr id="24" name="二等辺三角形 23">
            <a:extLst>
              <a:ext uri="{FF2B5EF4-FFF2-40B4-BE49-F238E27FC236}">
                <a16:creationId xmlns:a16="http://schemas.microsoft.com/office/drawing/2014/main" id="{793BE00F-993F-4CA6-9665-82385C4007F4}"/>
              </a:ext>
            </a:extLst>
          </p:cNvPr>
          <p:cNvSpPr/>
          <p:nvPr/>
        </p:nvSpPr>
        <p:spPr>
          <a:xfrm rot="5400000">
            <a:off x="219814" y="1399859"/>
            <a:ext cx="819419" cy="615643"/>
          </a:xfrm>
          <a:prstGeom prst="triangle">
            <a:avLst>
              <a:gd name="adj" fmla="val 3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6" name="二等辺三角形 25">
            <a:extLst>
              <a:ext uri="{FF2B5EF4-FFF2-40B4-BE49-F238E27FC236}">
                <a16:creationId xmlns:a16="http://schemas.microsoft.com/office/drawing/2014/main" id="{FE45EA49-01A4-4120-84E0-CC8C58F80411}"/>
              </a:ext>
            </a:extLst>
          </p:cNvPr>
          <p:cNvSpPr/>
          <p:nvPr/>
        </p:nvSpPr>
        <p:spPr>
          <a:xfrm rot="10800000">
            <a:off x="6569398" y="1297971"/>
            <a:ext cx="615642" cy="819417"/>
          </a:xfrm>
          <a:prstGeom prst="triangle">
            <a:avLst>
              <a:gd name="adj" fmla="val 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Tree>
    <p:extLst>
      <p:ext uri="{BB962C8B-B14F-4D97-AF65-F5344CB8AC3E}">
        <p14:creationId xmlns:p14="http://schemas.microsoft.com/office/powerpoint/2010/main" val="2901586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565</TotalTime>
  <Words>324</Words>
  <Application>Microsoft Office PowerPoint</Application>
  <PresentationFormat>ユーザー設定</PresentationFormat>
  <Paragraphs>32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游ゴシック Medium</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佳菜絵</dc:creator>
  <cp:lastModifiedBy>中村　佳菜絵</cp:lastModifiedBy>
  <cp:revision>64</cp:revision>
  <cp:lastPrinted>2023-07-21T00:20:41Z</cp:lastPrinted>
  <dcterms:created xsi:type="dcterms:W3CDTF">2023-07-12T04:53:49Z</dcterms:created>
  <dcterms:modified xsi:type="dcterms:W3CDTF">2024-04-10T00:17:10Z</dcterms:modified>
</cp:coreProperties>
</file>